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94BC5-76A2-486A-8B69-DD4216D9D673}" v="69" dt="2023-11-09T11:32:10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ba Danovska" userId="S::baiba.danovska@kase.gov.lv::ac87c295-27e2-4dd4-b20f-ac8754ff32f1" providerId="AD" clId="Web-{26C94BC5-76A2-486A-8B69-DD4216D9D673}"/>
    <pc:docChg chg="modSld">
      <pc:chgData name="Baiba Danovska" userId="S::baiba.danovska@kase.gov.lv::ac87c295-27e2-4dd4-b20f-ac8754ff32f1" providerId="AD" clId="Web-{26C94BC5-76A2-486A-8B69-DD4216D9D673}" dt="2023-11-09T11:32:04.377" v="41"/>
      <pc:docMkLst>
        <pc:docMk/>
      </pc:docMkLst>
      <pc:sldChg chg="modSp">
        <pc:chgData name="Baiba Danovska" userId="S::baiba.danovska@kase.gov.lv::ac87c295-27e2-4dd4-b20f-ac8754ff32f1" providerId="AD" clId="Web-{26C94BC5-76A2-486A-8B69-DD4216D9D673}" dt="2023-11-09T11:32:04.377" v="41"/>
        <pc:sldMkLst>
          <pc:docMk/>
          <pc:sldMk cId="1768007174" sldId="257"/>
        </pc:sldMkLst>
        <pc:graphicFrameChg chg="mod modGraphic">
          <ac:chgData name="Baiba Danovska" userId="S::baiba.danovska@kase.gov.lv::ac87c295-27e2-4dd4-b20f-ac8754ff32f1" providerId="AD" clId="Web-{26C94BC5-76A2-486A-8B69-DD4216D9D673}" dt="2023-11-09T11:32:04.377" v="41"/>
          <ac:graphicFrameMkLst>
            <pc:docMk/>
            <pc:sldMk cId="1768007174" sldId="257"/>
            <ac:graphicFrameMk id="9" creationId="{803E2B56-19C6-0206-CCB4-9F798B7FF1AF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564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69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229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36" y="381000"/>
            <a:ext cx="9144000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7636" y="1752603"/>
            <a:ext cx="9144000" cy="4373573"/>
          </a:xfrm>
        </p:spPr>
        <p:txBody>
          <a:bodyPr>
            <a:norm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="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08737"/>
            <a:ext cx="406400" cy="304800"/>
          </a:xfrm>
        </p:spPr>
        <p:txBody>
          <a:bodyPr/>
          <a:lstStyle>
            <a:lvl1pPr>
              <a:defRPr sz="75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4F29AD-CAB6-4B81-B3C2-B40249D6AC1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222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520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358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6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800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07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418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921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503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6E70D-F181-4AD3-AFCD-BC8989F8E203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554F2-62BC-4897-AF62-18CFB461B1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813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F70284EE-EBA6-3B5A-2356-BB0C897DEBE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70284EE-EBA6-3B5A-2356-BB0C897DEB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lv-LV"/>
              <a:t>Resoru centralizācija uz Vienoto pakalpojumu centru</a:t>
            </a:r>
            <a:endParaRPr lang="lv-LV">
              <a:latin typeface="Verdana"/>
              <a:ea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03E2B56-19C6-0206-CCB4-9F798B7FF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616428"/>
              </p:ext>
            </p:extLst>
          </p:nvPr>
        </p:nvGraphicFramePr>
        <p:xfrm>
          <a:off x="442913" y="1592263"/>
          <a:ext cx="11306177" cy="4579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633">
                  <a:extLst>
                    <a:ext uri="{9D8B030D-6E8A-4147-A177-3AD203B41FA5}">
                      <a16:colId xmlns:a16="http://schemas.microsoft.com/office/drawing/2014/main" val="1338096812"/>
                    </a:ext>
                  </a:extLst>
                </a:gridCol>
                <a:gridCol w="1544552">
                  <a:extLst>
                    <a:ext uri="{9D8B030D-6E8A-4147-A177-3AD203B41FA5}">
                      <a16:colId xmlns:a16="http://schemas.microsoft.com/office/drawing/2014/main" val="3737322757"/>
                    </a:ext>
                  </a:extLst>
                </a:gridCol>
                <a:gridCol w="1544552">
                  <a:extLst>
                    <a:ext uri="{9D8B030D-6E8A-4147-A177-3AD203B41FA5}">
                      <a16:colId xmlns:a16="http://schemas.microsoft.com/office/drawing/2014/main" val="217411218"/>
                    </a:ext>
                  </a:extLst>
                </a:gridCol>
                <a:gridCol w="1538110">
                  <a:extLst>
                    <a:ext uri="{9D8B030D-6E8A-4147-A177-3AD203B41FA5}">
                      <a16:colId xmlns:a16="http://schemas.microsoft.com/office/drawing/2014/main" val="2931560228"/>
                    </a:ext>
                  </a:extLst>
                </a:gridCol>
                <a:gridCol w="1538110">
                  <a:extLst>
                    <a:ext uri="{9D8B030D-6E8A-4147-A177-3AD203B41FA5}">
                      <a16:colId xmlns:a16="http://schemas.microsoft.com/office/drawing/2014/main" val="632886578"/>
                    </a:ext>
                  </a:extLst>
                </a:gridCol>
                <a:gridCol w="1538110">
                  <a:extLst>
                    <a:ext uri="{9D8B030D-6E8A-4147-A177-3AD203B41FA5}">
                      <a16:colId xmlns:a16="http://schemas.microsoft.com/office/drawing/2014/main" val="330926480"/>
                    </a:ext>
                  </a:extLst>
                </a:gridCol>
                <a:gridCol w="1538110">
                  <a:extLst>
                    <a:ext uri="{9D8B030D-6E8A-4147-A177-3AD203B41FA5}">
                      <a16:colId xmlns:a16="http://schemas.microsoft.com/office/drawing/2014/main" val="2507355664"/>
                    </a:ext>
                  </a:extLst>
                </a:gridCol>
              </a:tblGrid>
              <a:tr h="596634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2023</a:t>
                      </a:r>
                      <a:endParaRPr lang="en-GB" sz="1400" dirty="0">
                        <a:solidFill>
                          <a:schemeClr val="bg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2024</a:t>
                      </a:r>
                      <a:endParaRPr lang="en-GB" sz="1400" dirty="0">
                        <a:solidFill>
                          <a:schemeClr val="bg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2025</a:t>
                      </a:r>
                      <a:endParaRPr lang="en-GB" sz="1400" dirty="0">
                        <a:solidFill>
                          <a:schemeClr val="bg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2026</a:t>
                      </a:r>
                      <a:endParaRPr lang="en-GB" sz="1400" dirty="0">
                        <a:solidFill>
                          <a:schemeClr val="bg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400" b="1" i="0" u="none" strike="noStrike" noProof="0" dirty="0">
                          <a:solidFill>
                            <a:schemeClr val="bg1"/>
                          </a:solidFill>
                          <a:latin typeface="Verdana"/>
                        </a:rPr>
                        <a:t>2027</a:t>
                      </a:r>
                      <a:endParaRPr lang="lv-LV" dirty="0"/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0">
                      <a:noFill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012A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2028</a:t>
                      </a:r>
                      <a:endParaRPr lang="en-GB" sz="1400" dirty="0">
                        <a:solidFill>
                          <a:schemeClr val="bg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368148"/>
                  </a:ext>
                </a:extLst>
              </a:tr>
              <a:tr h="1255660"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Resoru centralizēšana uz VPC</a:t>
                      </a:r>
                      <a:endParaRPr lang="en-GB" sz="1200" dirty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v-LV" sz="1100" b="1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FM, VAS, Valsts kanceleja, SEPLP, NEPLP*, </a:t>
                      </a:r>
                      <a:r>
                        <a:rPr lang="lv-LV" sz="1100" b="1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VM, ZM, EM, VARAM, KEM</a:t>
                      </a:r>
                      <a:endParaRPr lang="lv-LV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100" b="1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KM, IZM TM</a:t>
                      </a:r>
                      <a:endParaRPr lang="lv-LV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100" b="1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LM, ĀM, IEM</a:t>
                      </a:r>
                      <a:endParaRPr lang="lv-LV" sz="1100" noProof="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100" b="1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Valsts drošības dienests (IEM), AIM,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lv-LV" sz="1100" b="1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SM </a:t>
                      </a:r>
                      <a:endParaRPr lang="lv-LV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100" b="1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MK,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lv-LV" sz="1100" b="1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Neatkarīgās iestādes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lvl="0" indent="0" algn="ctr">
                        <a:lnSpc>
                          <a:spcPct val="100000"/>
                        </a:lnSpc>
                        <a:buNone/>
                      </a:pPr>
                      <a:endParaRPr lang="lv-LV" sz="1100" b="1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851120"/>
                  </a:ext>
                </a:extLst>
              </a:tr>
              <a:tr h="1363906"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VPC centralizējamo iestāžu skaits (% no paredzētām iestādēm)</a:t>
                      </a:r>
                      <a:endParaRPr lang="en-GB" sz="1200" dirty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6%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24%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67%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i="0" u="none" strike="noStrike" noProof="0" dirty="0">
                          <a:solidFill>
                            <a:srgbClr val="00B050"/>
                          </a:solidFill>
                          <a:latin typeface="Verdana"/>
                        </a:rPr>
                        <a:t>81%</a:t>
                      </a:r>
                      <a:endParaRPr lang="lv-LV" b="1" dirty="0">
                        <a:solidFill>
                          <a:srgbClr val="00B050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90%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100%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57495"/>
                  </a:ext>
                </a:extLst>
              </a:tr>
              <a:tr h="1363736">
                <a:tc>
                  <a:txBody>
                    <a:bodyPr/>
                    <a:lstStyle/>
                    <a:p>
                      <a:pPr algn="l"/>
                      <a:r>
                        <a:rPr lang="lv-LV" sz="120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VPC apkalpojamo darbinieku skaits </a:t>
                      </a:r>
                      <a:r>
                        <a:rPr lang="lv-LV" sz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(% no iestāžu darbinieku kopskaita)</a:t>
                      </a:r>
                      <a:endParaRPr lang="en-GB" sz="1200" dirty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8%</a:t>
                      </a:r>
                      <a:endParaRPr lang="lv-LV" dirty="0"/>
                    </a:p>
                    <a:p>
                      <a:pPr lvl="0" indent="0" algn="ctr">
                        <a:lnSpc>
                          <a:spcPct val="100000"/>
                        </a:lnSpc>
                        <a:buNone/>
                      </a:pPr>
                      <a:endParaRPr lang="lv-LV" sz="1100" b="0" i="0" u="none" strike="noStrike" noProof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24%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48%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i="0" u="none" strike="noStrike" noProof="0" dirty="0">
                          <a:solidFill>
                            <a:srgbClr val="00B050"/>
                          </a:solidFill>
                          <a:latin typeface="Verdana"/>
                        </a:rPr>
                        <a:t>80%</a:t>
                      </a:r>
                      <a:endParaRPr lang="lv-LV" b="1" dirty="0">
                        <a:solidFill>
                          <a:srgbClr val="00B050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96%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latin typeface="Verdana"/>
                        </a:rPr>
                        <a:t>100%</a:t>
                      </a:r>
                      <a:endParaRPr lang="lv-LV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8476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4761C1F-9DF9-A86C-92FF-89CE854B1AA8}"/>
              </a:ext>
            </a:extLst>
          </p:cNvPr>
          <p:cNvSpPr txBox="1"/>
          <p:nvPr/>
        </p:nvSpPr>
        <p:spPr>
          <a:xfrm>
            <a:off x="442913" y="6187271"/>
            <a:ext cx="1139512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lv-LV" sz="1000">
                <a:latin typeface="Verdana" panose="020B0604030504040204" pitchFamily="34" charset="0"/>
                <a:ea typeface="Verdana" panose="020B0604030504040204" pitchFamily="34" charset="0"/>
              </a:rPr>
              <a:t>* Valsts kase jau šobrīd nodrošina grāmatvedības uzskaites pakalpojumus visam FM resoram, FDP, Valsts kancelejai, Valsts administrācijas skolai, SEPLP, NEPLP.</a:t>
            </a:r>
          </a:p>
        </p:txBody>
      </p:sp>
    </p:spTree>
    <p:extLst>
      <p:ext uri="{BB962C8B-B14F-4D97-AF65-F5344CB8AC3E}">
        <p14:creationId xmlns:p14="http://schemas.microsoft.com/office/powerpoint/2010/main" val="17680071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59BC1552DD248BEA47F18376A8B10" ma:contentTypeVersion="11" ma:contentTypeDescription="Create a new document." ma:contentTypeScope="" ma:versionID="ceacc4374c301a489c4ae87b43644ace">
  <xsd:schema xmlns:xsd="http://www.w3.org/2001/XMLSchema" xmlns:xs="http://www.w3.org/2001/XMLSchema" xmlns:p="http://schemas.microsoft.com/office/2006/metadata/properties" xmlns:ns2="4c713bcc-2f87-4262-b97b-c4cd3130fde4" xmlns:ns3="eb2c7099-80d2-477b-9949-ba67502b0044" targetNamespace="http://schemas.microsoft.com/office/2006/metadata/properties" ma:root="true" ma:fieldsID="e8365e249169d5c0d7465c1daf6f04eb" ns2:_="" ns3:_="">
    <xsd:import namespace="4c713bcc-2f87-4262-b97b-c4cd3130fde4"/>
    <xsd:import namespace="eb2c7099-80d2-477b-9949-ba67502b0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13bcc-2f87-4262-b97b-c4cd3130f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e43cfc2-2e43-49f2-b9e2-ff77238c73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c7099-80d2-477b-9949-ba67502b0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5c50b7e-5617-4732-8921-3954922da636}" ma:internalName="TaxCatchAll" ma:showField="CatchAllData" ma:web="eb2c7099-80d2-477b-9949-ba67502b0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2c7099-80d2-477b-9949-ba67502b0044" xsi:nil="true"/>
    <lcf76f155ced4ddcb4097134ff3c332f xmlns="4c713bcc-2f87-4262-b97b-c4cd3130fde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6A4492-F44C-459E-8A2B-1633E593B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713bcc-2f87-4262-b97b-c4cd3130fde4"/>
    <ds:schemaRef ds:uri="eb2c7099-80d2-477b-9949-ba67502b0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744ACE-19F8-4927-A9A7-3E2D95BD0B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FE5936-93B0-4930-81AA-3D82E806FD1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eb2c7099-80d2-477b-9949-ba67502b0044"/>
    <ds:schemaRef ds:uri="4c713bcc-2f87-4262-b97b-c4cd3130fde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Office Theme</vt:lpstr>
      <vt:lpstr>think-cell Slide</vt:lpstr>
      <vt:lpstr>Resoru centralizācija uz Vienoto pakalpojumu centru</vt:lpstr>
    </vt:vector>
  </TitlesOfParts>
  <Company>Valsts kase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Resoru centralizācija uz Vienoto pakalpojumu centru</dc:title>
  <dc:creator>Ieva Romanovska</dc:creator>
  <cp:lastModifiedBy>Ieva Romanovska</cp:lastModifiedBy>
  <cp:revision>8</cp:revision>
  <dcterms:created xsi:type="dcterms:W3CDTF">2023-11-09T09:38:36Z</dcterms:created>
  <dcterms:modified xsi:type="dcterms:W3CDTF">2023-11-21T12:44:05Z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0x0101002D059BC1552DD248BEA47F18376A8B10</vt:lpwstr>
  </property>
  <property fmtid="{D5CDD505-2E9C-101B-9397-08002B2CF9AE}" pid="3" name="MediaServiceImageTags">
    <vt:lpwstr/>
  </property>
</Properties>
</file>