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85" r:id="rId5"/>
    <p:sldId id="286" r:id="rId6"/>
    <p:sldId id="324" r:id="rId7"/>
    <p:sldId id="287" r:id="rId8"/>
    <p:sldId id="3552" r:id="rId9"/>
    <p:sldId id="331" r:id="rId10"/>
    <p:sldId id="338" r:id="rId11"/>
    <p:sldId id="337" r:id="rId12"/>
    <p:sldId id="299" r:id="rId13"/>
    <p:sldId id="295" r:id="rId14"/>
    <p:sldId id="332" r:id="rId15"/>
    <p:sldId id="298" r:id="rId16"/>
    <p:sldId id="335" r:id="rId17"/>
    <p:sldId id="333" r:id="rId18"/>
    <p:sldId id="327" r:id="rId19"/>
    <p:sldId id="336" r:id="rId20"/>
    <p:sldId id="308" r:id="rId21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ese Stjade" initials="IS" lastIdx="3" clrIdx="0">
    <p:extLst>
      <p:ext uri="{19B8F6BF-5375-455C-9EA6-DF929625EA0E}">
        <p15:presenceInfo xmlns:p15="http://schemas.microsoft.com/office/powerpoint/2012/main" userId="S-1-5-21-436374069-484061587-682003330-2474" providerId="AD"/>
      </p:ext>
    </p:extLst>
  </p:cmAuthor>
  <p:cmAuthor id="2" name="Ieva Romanovska" initials="IR" lastIdx="1" clrIdx="1">
    <p:extLst>
      <p:ext uri="{19B8F6BF-5375-455C-9EA6-DF929625EA0E}">
        <p15:presenceInfo xmlns:p15="http://schemas.microsoft.com/office/powerpoint/2012/main" userId="S::ieva.romanovska@kase.gov.lv::942ada36-a5ff-47e8-b75a-f0db281ece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7E"/>
    <a:srgbClr val="6A79C0"/>
    <a:srgbClr val="FFFFFF"/>
    <a:srgbClr val="E57100"/>
    <a:srgbClr val="DEDEDE"/>
    <a:srgbClr val="001B6C"/>
    <a:srgbClr val="BFBFB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51D3D-73EA-45A9-B004-1C8C33B7EF28}" v="1" dt="2024-10-08T15:43:50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4" autoAdjust="0"/>
  </p:normalViewPr>
  <p:slideViewPr>
    <p:cSldViewPr snapToGrid="0">
      <p:cViewPr varScale="1">
        <p:scale>
          <a:sx n="149" d="100"/>
          <a:sy n="149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jma.lv/AR2/apkartraksts-septembris.htm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jma.lv/AR2/apkartraksts-septembris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A7162-9AF8-4370-8F86-619377CDF573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8D52A729-6B30-4E97-978F-61A678703E7C}">
      <dgm:prSet phldrT="[Teksts]" custT="1"/>
      <dgm:spPr>
        <a:solidFill>
          <a:srgbClr val="DEDEDE"/>
        </a:solidFill>
        <a:ln w="57150">
          <a:solidFill>
            <a:srgbClr val="E57100"/>
          </a:solidFill>
        </a:ln>
      </dgm:spPr>
      <dgm:t>
        <a:bodyPr/>
        <a:lstStyle/>
        <a:p>
          <a:r>
            <a:rPr lang="lv-LV" sz="1600" b="0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Apkārtraksti </a:t>
          </a:r>
          <a:r>
            <a:rPr lang="lv-LV" sz="1600" b="0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(</a:t>
          </a:r>
          <a:r>
            <a:rPr lang="lv-LV" sz="1600" b="0" i="1" dirty="0" err="1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newsletter</a:t>
          </a:r>
          <a:r>
            <a:rPr lang="lv-LV" sz="1600" b="0" i="1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)</a:t>
          </a:r>
          <a:endParaRPr lang="lv-LV" sz="1600" b="0" dirty="0">
            <a:solidFill>
              <a:schemeClr val="accent1"/>
            </a:solidFill>
            <a:latin typeface="+mj-lt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5FCAC4F8-DD7E-43C1-AB32-E32E9787E02E}" type="parTrans" cxnId="{BBCF6E4B-7779-41C6-8B9E-CEE34A7E332E}">
      <dgm:prSet/>
      <dgm:spPr/>
      <dgm:t>
        <a:bodyPr/>
        <a:lstStyle/>
        <a:p>
          <a:endParaRPr lang="lv-LV" sz="1600">
            <a:latin typeface="+mj-lt"/>
            <a:ea typeface="Verdana" panose="020B0604030504040204" pitchFamily="34" charset="0"/>
          </a:endParaRPr>
        </a:p>
      </dgm:t>
    </dgm:pt>
    <dgm:pt modelId="{62FF3930-9FE8-46EC-BDC5-E25B67670DCE}" type="sibTrans" cxnId="{BBCF6E4B-7779-41C6-8B9E-CEE34A7E332E}">
      <dgm:prSet custT="1"/>
      <dgm:spPr>
        <a:solidFill>
          <a:srgbClr val="001B6C"/>
        </a:solidFill>
      </dgm:spPr>
      <dgm:t>
        <a:bodyPr/>
        <a:lstStyle/>
        <a:p>
          <a:endParaRPr lang="lv-LV" sz="1600" dirty="0">
            <a:solidFill>
              <a:schemeClr val="bg1"/>
            </a:solidFill>
            <a:latin typeface="+mj-lt"/>
            <a:ea typeface="Verdana" panose="020B0604030504040204" pitchFamily="34" charset="0"/>
          </a:endParaRPr>
        </a:p>
      </dgm:t>
    </dgm:pt>
    <dgm:pt modelId="{2B86B369-9D9B-46AC-82B3-44018BE7ED7D}">
      <dgm:prSet phldrT="[Teksts]" custT="1"/>
      <dgm:spPr/>
      <dgm:t>
        <a:bodyPr/>
        <a:lstStyle/>
        <a:p>
          <a:r>
            <a:rPr lang="lv-LV" sz="1600" b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Reizi divās nedēļās (mērķētām auditorijām)</a:t>
          </a:r>
        </a:p>
      </dgm:t>
    </dgm:pt>
    <dgm:pt modelId="{245FE5FA-EF97-4CD6-854A-8AD391535FB0}" type="parTrans" cxnId="{5DDF5CF9-C3A1-4C78-B38C-7FB05FB46415}">
      <dgm:prSet/>
      <dgm:spPr/>
      <dgm:t>
        <a:bodyPr/>
        <a:lstStyle/>
        <a:p>
          <a:endParaRPr lang="lv-LV" sz="1600">
            <a:latin typeface="+mj-lt"/>
            <a:ea typeface="Verdana" panose="020B0604030504040204" pitchFamily="34" charset="0"/>
          </a:endParaRPr>
        </a:p>
      </dgm:t>
    </dgm:pt>
    <dgm:pt modelId="{A539F17C-D8A7-481A-B0E4-CBD7BA4C680F}" type="sibTrans" cxnId="{5DDF5CF9-C3A1-4C78-B38C-7FB05FB46415}">
      <dgm:prSet/>
      <dgm:spPr/>
      <dgm:t>
        <a:bodyPr/>
        <a:lstStyle/>
        <a:p>
          <a:endParaRPr lang="lv-LV" sz="1600">
            <a:latin typeface="+mj-lt"/>
            <a:ea typeface="Verdana" panose="020B0604030504040204" pitchFamily="34" charset="0"/>
          </a:endParaRPr>
        </a:p>
      </dgm:t>
    </dgm:pt>
    <dgm:pt modelId="{E69FFF94-89F9-468F-BE7C-91162F918C96}">
      <dgm:prSet phldrT="[Teksts]" custT="1"/>
      <dgm:spPr>
        <a:solidFill>
          <a:srgbClr val="001B6C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0" tIns="0" rIns="0" bIns="0" numCol="1" spcCol="1270" anchor="ctr" anchorCtr="0"/>
        <a:lstStyle/>
        <a:p>
          <a:r>
            <a:rPr lang="lv-LV" sz="1600" b="0" kern="1200" dirty="0">
              <a:latin typeface="+mj-lt"/>
              <a:ea typeface="Verdana" panose="020B0604030504040204" pitchFamily="34" charset="0"/>
            </a:rPr>
            <a:t>Atvērto</a:t>
          </a:r>
          <a:r>
            <a:rPr lang="lv-LV" sz="1600" b="0" kern="1200" baseline="0" dirty="0">
              <a:latin typeface="+mj-lt"/>
              <a:ea typeface="Verdana" panose="020B0604030504040204" pitchFamily="34" charset="0"/>
            </a:rPr>
            <a:t> durvju dienas individuāli katram resoram</a:t>
          </a:r>
          <a:endParaRPr lang="lv-LV" sz="1600" b="0" kern="1200" dirty="0">
            <a:latin typeface="+mj-lt"/>
            <a:ea typeface="Verdana" panose="020B0604030504040204" pitchFamily="34" charset="0"/>
          </a:endParaRPr>
        </a:p>
      </dgm:t>
    </dgm:pt>
    <dgm:pt modelId="{C3EA382A-6BFD-4921-B2D3-AE1BDD5F3221}" type="parTrans" cxnId="{A47F1189-F77C-4163-9E64-25525088B879}">
      <dgm:prSet/>
      <dgm:spPr/>
      <dgm:t>
        <a:bodyPr/>
        <a:lstStyle/>
        <a:p>
          <a:endParaRPr lang="lv-LV" sz="1600">
            <a:latin typeface="+mj-lt"/>
            <a:ea typeface="Verdana" panose="020B0604030504040204" pitchFamily="34" charset="0"/>
          </a:endParaRPr>
        </a:p>
      </dgm:t>
    </dgm:pt>
    <dgm:pt modelId="{68AC4737-0185-4DDC-A768-B728459BEB19}" type="sibTrans" cxnId="{A47F1189-F77C-4163-9E64-25525088B879}">
      <dgm:prSet custT="1"/>
      <dgm:spPr>
        <a:solidFill>
          <a:srgbClr val="DEDEDE"/>
        </a:solidFill>
      </dgm:spPr>
      <dgm:t>
        <a:bodyPr/>
        <a:lstStyle/>
        <a:p>
          <a:r>
            <a:rPr lang="lv-LV" sz="16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Atsevišķas sanāksmes ar iestāžu IT</a:t>
          </a:r>
          <a:br>
            <a:rPr lang="lv-LV" sz="16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</a:br>
          <a:r>
            <a:rPr lang="lv-LV" sz="16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(1x mēnesī)</a:t>
          </a:r>
        </a:p>
      </dgm:t>
    </dgm:pt>
    <dgm:pt modelId="{DCF28B59-EBFC-4E33-89A2-E851610FC210}">
      <dgm:prSet phldrT="[Teksts]" custT="1"/>
      <dgm:spPr>
        <a:solidFill>
          <a:srgbClr val="E57100"/>
        </a:solidFill>
      </dgm:spPr>
      <dgm:t>
        <a:bodyPr/>
        <a:lstStyle/>
        <a:p>
          <a:r>
            <a:rPr lang="lv-LV" sz="1600" b="1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Projekta uzraudzības</a:t>
          </a:r>
          <a:br>
            <a:rPr lang="lv-LV" sz="1600" b="1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</a:br>
          <a:r>
            <a:rPr lang="lv-LV" sz="1600" b="1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sanāksmes</a:t>
          </a:r>
        </a:p>
      </dgm:t>
    </dgm:pt>
    <dgm:pt modelId="{5C02DE9F-53CC-46E5-A360-CB1873AE425A}" type="parTrans" cxnId="{AE80F9BD-4BE1-4D0E-89B0-31A7E707872D}">
      <dgm:prSet/>
      <dgm:spPr/>
      <dgm:t>
        <a:bodyPr/>
        <a:lstStyle/>
        <a:p>
          <a:endParaRPr lang="lv-LV" sz="1600">
            <a:latin typeface="+mj-lt"/>
            <a:ea typeface="Verdana" panose="020B0604030504040204" pitchFamily="34" charset="0"/>
          </a:endParaRPr>
        </a:p>
      </dgm:t>
    </dgm:pt>
    <dgm:pt modelId="{18CC4A63-021A-4D07-9561-DDA69910518B}" type="sibTrans" cxnId="{AE80F9BD-4BE1-4D0E-89B0-31A7E707872D}">
      <dgm:prSet custT="1"/>
      <dgm:spPr>
        <a:solidFill>
          <a:srgbClr val="DEDEDE"/>
        </a:solidFill>
      </dgm:spPr>
      <dgm:t>
        <a:bodyPr/>
        <a:lstStyle/>
        <a:p>
          <a:r>
            <a:rPr lang="lv-LV" sz="1600" b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Mājas lapā publicēti visi standartizētie procesi, sistēmas projektējums</a:t>
          </a:r>
          <a:endParaRPr lang="lv-LV" sz="1600" dirty="0">
            <a:solidFill>
              <a:srgbClr val="001B6C"/>
            </a:solidFill>
            <a:latin typeface="+mj-lt"/>
            <a:ea typeface="Verdana" panose="020B0604030504040204" pitchFamily="34" charset="0"/>
            <a:cs typeface="Arial" panose="020B0604020202020204" pitchFamily="34" charset="0"/>
          </a:endParaRPr>
        </a:p>
      </dgm:t>
    </dgm:pt>
    <dgm:pt modelId="{C03EDB55-E40A-4EF2-9EA7-BDB72783A81F}" type="pres">
      <dgm:prSet presAssocID="{7E8A7162-9AF8-4370-8F86-619377CDF573}" presName="Name0" presStyleCnt="0">
        <dgm:presLayoutVars>
          <dgm:chMax/>
          <dgm:chPref/>
          <dgm:dir/>
          <dgm:animLvl val="lvl"/>
        </dgm:presLayoutVars>
      </dgm:prSet>
      <dgm:spPr/>
    </dgm:pt>
    <dgm:pt modelId="{90401D3A-C23F-49FC-A7B9-8F67670DE8F5}" type="pres">
      <dgm:prSet presAssocID="{8D52A729-6B30-4E97-978F-61A678703E7C}" presName="composite" presStyleCnt="0"/>
      <dgm:spPr/>
    </dgm:pt>
    <dgm:pt modelId="{3E0D93F0-8A37-449B-9B11-9B2EF0F8B1B9}" type="pres">
      <dgm:prSet presAssocID="{8D52A729-6B30-4E97-978F-61A678703E7C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78E70237-73F8-4D73-9156-5BB9ED475008}" type="pres">
      <dgm:prSet presAssocID="{8D52A729-6B30-4E97-978F-61A678703E7C}" presName="Childtext1" presStyleLbl="revTx" presStyleIdx="0" presStyleCnt="3" custScaleY="79311" custLinFactNeighborX="4199" custLinFactNeighborY="1130">
        <dgm:presLayoutVars>
          <dgm:chMax val="0"/>
          <dgm:chPref val="0"/>
          <dgm:bulletEnabled val="1"/>
        </dgm:presLayoutVars>
      </dgm:prSet>
      <dgm:spPr/>
    </dgm:pt>
    <dgm:pt modelId="{174173A2-C2A5-41D4-BC2E-9EC1AD249340}" type="pres">
      <dgm:prSet presAssocID="{8D52A729-6B30-4E97-978F-61A678703E7C}" presName="BalanceSpacing" presStyleCnt="0"/>
      <dgm:spPr/>
    </dgm:pt>
    <dgm:pt modelId="{75944C41-D526-473C-B2F1-C9E600C35B68}" type="pres">
      <dgm:prSet presAssocID="{8D52A729-6B30-4E97-978F-61A678703E7C}" presName="BalanceSpacing1" presStyleCnt="0"/>
      <dgm:spPr/>
    </dgm:pt>
    <dgm:pt modelId="{32E96EF7-B164-4855-BD8C-10433F33DDF5}" type="pres">
      <dgm:prSet presAssocID="{62FF3930-9FE8-46EC-BDC5-E25B67670DCE}" presName="Accent1Text" presStyleLbl="node1" presStyleIdx="1" presStyleCnt="6" custLinFactNeighborX="26" custLinFactNeighborY="-88"/>
      <dgm:spPr/>
    </dgm:pt>
    <dgm:pt modelId="{1E218A0B-49C4-4F7E-A98D-0E52E4F06E56}" type="pres">
      <dgm:prSet presAssocID="{62FF3930-9FE8-46EC-BDC5-E25B67670DCE}" presName="spaceBetweenRectangles" presStyleCnt="0"/>
      <dgm:spPr/>
    </dgm:pt>
    <dgm:pt modelId="{369BA0A3-BCCE-49B7-B7FA-D09D5DE4645C}" type="pres">
      <dgm:prSet presAssocID="{E69FFF94-89F9-468F-BE7C-91162F918C96}" presName="composite" presStyleCnt="0"/>
      <dgm:spPr/>
    </dgm:pt>
    <dgm:pt modelId="{EF0FC1F6-1C4D-4DF8-83E9-E0581DB1169B}" type="pres">
      <dgm:prSet presAssocID="{E69FFF94-89F9-468F-BE7C-91162F918C96}" presName="Parent1" presStyleLbl="node1" presStyleIdx="2" presStyleCnt="6" custScaleX="106002" custScaleY="100922" custLinFactNeighborX="-3063" custLinFactNeighborY="1045">
        <dgm:presLayoutVars>
          <dgm:chMax val="1"/>
          <dgm:chPref val="1"/>
          <dgm:bulletEnabled val="1"/>
        </dgm:presLayoutVars>
      </dgm:prSet>
      <dgm:spPr>
        <a:xfrm rot="5400000">
          <a:off x="3931026" y="1825833"/>
          <a:ext cx="2018994" cy="1844941"/>
        </a:xfrm>
        <a:prstGeom prst="hexagon">
          <a:avLst>
            <a:gd name="adj" fmla="val 25000"/>
            <a:gd name="vf" fmla="val 115470"/>
          </a:avLst>
        </a:prstGeom>
      </dgm:spPr>
    </dgm:pt>
    <dgm:pt modelId="{2F939C72-ACD7-43D6-A188-AB2B94B8AB2D}" type="pres">
      <dgm:prSet presAssocID="{E69FFF94-89F9-468F-BE7C-91162F918C96}" presName="Childtext1" presStyleLbl="revTx" presStyleIdx="1" presStyleCnt="3" custLinFactNeighborY="-306">
        <dgm:presLayoutVars>
          <dgm:chMax val="0"/>
          <dgm:chPref val="0"/>
          <dgm:bulletEnabled val="1"/>
        </dgm:presLayoutVars>
      </dgm:prSet>
      <dgm:spPr/>
    </dgm:pt>
    <dgm:pt modelId="{B9B0CA02-ABC3-4F60-85B6-6DBEA456DD2D}" type="pres">
      <dgm:prSet presAssocID="{E69FFF94-89F9-468F-BE7C-91162F918C96}" presName="BalanceSpacing" presStyleCnt="0"/>
      <dgm:spPr/>
    </dgm:pt>
    <dgm:pt modelId="{342E9BCB-1358-423C-89D0-5A423422BDE4}" type="pres">
      <dgm:prSet presAssocID="{E69FFF94-89F9-468F-BE7C-91162F918C96}" presName="BalanceSpacing1" presStyleCnt="0"/>
      <dgm:spPr/>
    </dgm:pt>
    <dgm:pt modelId="{2AD7F4E2-F9AD-4D90-8AC5-6C8F61112167}" type="pres">
      <dgm:prSet presAssocID="{68AC4737-0185-4DDC-A768-B728459BEB19}" presName="Accent1Text" presStyleLbl="node1" presStyleIdx="3" presStyleCnt="6" custLinFactNeighborX="1406" custLinFactNeighborY="548"/>
      <dgm:spPr/>
    </dgm:pt>
    <dgm:pt modelId="{8650E38D-AE02-4A57-8108-78CB1ED153B2}" type="pres">
      <dgm:prSet presAssocID="{68AC4737-0185-4DDC-A768-B728459BEB19}" presName="spaceBetweenRectangles" presStyleCnt="0"/>
      <dgm:spPr/>
    </dgm:pt>
    <dgm:pt modelId="{3E5ACFB3-6119-4DED-8534-A18D9C3191E8}" type="pres">
      <dgm:prSet presAssocID="{DCF28B59-EBFC-4E33-89A2-E851610FC210}" presName="composite" presStyleCnt="0"/>
      <dgm:spPr/>
    </dgm:pt>
    <dgm:pt modelId="{4C61AE3A-44B1-450C-BA57-072318714A4A}" type="pres">
      <dgm:prSet presAssocID="{DCF28B59-EBFC-4E33-89A2-E851610FC210}" presName="Parent1" presStyleLbl="node1" presStyleIdx="4" presStyleCnt="6" custScaleX="107620" custScaleY="100064" custLinFactNeighborX="660" custLinFactNeighborY="-496">
        <dgm:presLayoutVars>
          <dgm:chMax val="1"/>
          <dgm:chPref val="1"/>
          <dgm:bulletEnabled val="1"/>
        </dgm:presLayoutVars>
      </dgm:prSet>
      <dgm:spPr/>
    </dgm:pt>
    <dgm:pt modelId="{1C0F8F1A-C606-4C5B-AC5A-D20D0A6707FE}" type="pres">
      <dgm:prSet presAssocID="{DCF28B59-EBFC-4E33-89A2-E851610FC210}" presName="Childtext1" presStyleLbl="revTx" presStyleIdx="2" presStyleCnt="3" custScaleX="28759" custLinFactY="-38735" custLinFactNeighborX="-28821" custLinFactNeighborY="-100000">
        <dgm:presLayoutVars>
          <dgm:chMax val="0"/>
          <dgm:chPref val="0"/>
          <dgm:bulletEnabled val="1"/>
        </dgm:presLayoutVars>
      </dgm:prSet>
      <dgm:spPr/>
    </dgm:pt>
    <dgm:pt modelId="{61DA1BEE-4F74-4600-8D52-F51328ED0482}" type="pres">
      <dgm:prSet presAssocID="{DCF28B59-EBFC-4E33-89A2-E851610FC210}" presName="BalanceSpacing" presStyleCnt="0"/>
      <dgm:spPr/>
    </dgm:pt>
    <dgm:pt modelId="{DA03A72C-3C53-4376-BC09-B84D28C727EA}" type="pres">
      <dgm:prSet presAssocID="{DCF28B59-EBFC-4E33-89A2-E851610FC210}" presName="BalanceSpacing1" presStyleCnt="0"/>
      <dgm:spPr/>
    </dgm:pt>
    <dgm:pt modelId="{87F671B2-E215-434E-AD2A-BC865EAF262C}" type="pres">
      <dgm:prSet presAssocID="{18CC4A63-021A-4D07-9561-DDA69910518B}" presName="Accent1Text" presStyleLbl="node1" presStyleIdx="5" presStyleCnt="6" custLinFactNeighborX="-4480" custLinFactNeighborY="639"/>
      <dgm:spPr/>
    </dgm:pt>
  </dgm:ptLst>
  <dgm:cxnLst>
    <dgm:cxn modelId="{B235DD01-5632-4376-AAB5-5C9FCE0F07B5}" type="presOf" srcId="{62FF3930-9FE8-46EC-BDC5-E25B67670DCE}" destId="{32E96EF7-B164-4855-BD8C-10433F33DDF5}" srcOrd="0" destOrd="0" presId="urn:microsoft.com/office/officeart/2008/layout/AlternatingHexagons"/>
    <dgm:cxn modelId="{6B990820-268A-4593-A351-00A66090CE87}" type="presOf" srcId="{E69FFF94-89F9-468F-BE7C-91162F918C96}" destId="{EF0FC1F6-1C4D-4DF8-83E9-E0581DB1169B}" srcOrd="0" destOrd="0" presId="urn:microsoft.com/office/officeart/2008/layout/AlternatingHexagons"/>
    <dgm:cxn modelId="{378C8228-1EE0-4F3D-8122-396A5AD2E84B}" type="presOf" srcId="{68AC4737-0185-4DDC-A768-B728459BEB19}" destId="{2AD7F4E2-F9AD-4D90-8AC5-6C8F61112167}" srcOrd="0" destOrd="0" presId="urn:microsoft.com/office/officeart/2008/layout/AlternatingHexagons"/>
    <dgm:cxn modelId="{82A0896A-5262-4884-A83E-B771DA1C4957}" type="presOf" srcId="{8D52A729-6B30-4E97-978F-61A678703E7C}" destId="{3E0D93F0-8A37-449B-9B11-9B2EF0F8B1B9}" srcOrd="0" destOrd="0" presId="urn:microsoft.com/office/officeart/2008/layout/AlternatingHexagons"/>
    <dgm:cxn modelId="{BBCF6E4B-7779-41C6-8B9E-CEE34A7E332E}" srcId="{7E8A7162-9AF8-4370-8F86-619377CDF573}" destId="{8D52A729-6B30-4E97-978F-61A678703E7C}" srcOrd="0" destOrd="0" parTransId="{5FCAC4F8-DD7E-43C1-AB32-E32E9787E02E}" sibTransId="{62FF3930-9FE8-46EC-BDC5-E25B67670DCE}"/>
    <dgm:cxn modelId="{3BFFD782-29E1-4A16-B006-1E91F4F11D50}" type="presOf" srcId="{2B86B369-9D9B-46AC-82B3-44018BE7ED7D}" destId="{78E70237-73F8-4D73-9156-5BB9ED475008}" srcOrd="0" destOrd="0" presId="urn:microsoft.com/office/officeart/2008/layout/AlternatingHexagons"/>
    <dgm:cxn modelId="{A47F1189-F77C-4163-9E64-25525088B879}" srcId="{7E8A7162-9AF8-4370-8F86-619377CDF573}" destId="{E69FFF94-89F9-468F-BE7C-91162F918C96}" srcOrd="1" destOrd="0" parTransId="{C3EA382A-6BFD-4921-B2D3-AE1BDD5F3221}" sibTransId="{68AC4737-0185-4DDC-A768-B728459BEB19}"/>
    <dgm:cxn modelId="{72DD2F91-A4FC-4677-B9C6-C2227C0D5839}" type="presOf" srcId="{DCF28B59-EBFC-4E33-89A2-E851610FC210}" destId="{4C61AE3A-44B1-450C-BA57-072318714A4A}" srcOrd="0" destOrd="0" presId="urn:microsoft.com/office/officeart/2008/layout/AlternatingHexagons"/>
    <dgm:cxn modelId="{AE80F9BD-4BE1-4D0E-89B0-31A7E707872D}" srcId="{7E8A7162-9AF8-4370-8F86-619377CDF573}" destId="{DCF28B59-EBFC-4E33-89A2-E851610FC210}" srcOrd="2" destOrd="0" parTransId="{5C02DE9F-53CC-46E5-A360-CB1873AE425A}" sibTransId="{18CC4A63-021A-4D07-9561-DDA69910518B}"/>
    <dgm:cxn modelId="{83F674D9-E0BE-4498-91AA-E1E867C41F81}" type="presOf" srcId="{18CC4A63-021A-4D07-9561-DDA69910518B}" destId="{87F671B2-E215-434E-AD2A-BC865EAF262C}" srcOrd="0" destOrd="0" presId="urn:microsoft.com/office/officeart/2008/layout/AlternatingHexagons"/>
    <dgm:cxn modelId="{E3FEA2F3-A53E-4815-9335-276D290DA8DB}" type="presOf" srcId="{7E8A7162-9AF8-4370-8F86-619377CDF573}" destId="{C03EDB55-E40A-4EF2-9EA7-BDB72783A81F}" srcOrd="0" destOrd="0" presId="urn:microsoft.com/office/officeart/2008/layout/AlternatingHexagons"/>
    <dgm:cxn modelId="{5DDF5CF9-C3A1-4C78-B38C-7FB05FB46415}" srcId="{8D52A729-6B30-4E97-978F-61A678703E7C}" destId="{2B86B369-9D9B-46AC-82B3-44018BE7ED7D}" srcOrd="0" destOrd="0" parTransId="{245FE5FA-EF97-4CD6-854A-8AD391535FB0}" sibTransId="{A539F17C-D8A7-481A-B0E4-CBD7BA4C680F}"/>
    <dgm:cxn modelId="{76BB0C46-D4E0-402F-A083-35278E1C1BC2}" type="presParOf" srcId="{C03EDB55-E40A-4EF2-9EA7-BDB72783A81F}" destId="{90401D3A-C23F-49FC-A7B9-8F67670DE8F5}" srcOrd="0" destOrd="0" presId="urn:microsoft.com/office/officeart/2008/layout/AlternatingHexagons"/>
    <dgm:cxn modelId="{BE120544-D785-4A15-8A51-77CAFC28D5B3}" type="presParOf" srcId="{90401D3A-C23F-49FC-A7B9-8F67670DE8F5}" destId="{3E0D93F0-8A37-449B-9B11-9B2EF0F8B1B9}" srcOrd="0" destOrd="0" presId="urn:microsoft.com/office/officeart/2008/layout/AlternatingHexagons"/>
    <dgm:cxn modelId="{3A66089E-C4FB-4869-8BA8-679522A1E94B}" type="presParOf" srcId="{90401D3A-C23F-49FC-A7B9-8F67670DE8F5}" destId="{78E70237-73F8-4D73-9156-5BB9ED475008}" srcOrd="1" destOrd="0" presId="urn:microsoft.com/office/officeart/2008/layout/AlternatingHexagons"/>
    <dgm:cxn modelId="{A3D74394-B4A4-47D1-997A-D387129115F1}" type="presParOf" srcId="{90401D3A-C23F-49FC-A7B9-8F67670DE8F5}" destId="{174173A2-C2A5-41D4-BC2E-9EC1AD249340}" srcOrd="2" destOrd="0" presId="urn:microsoft.com/office/officeart/2008/layout/AlternatingHexagons"/>
    <dgm:cxn modelId="{DDB7A58A-91F7-4431-8C60-DAB1117507CD}" type="presParOf" srcId="{90401D3A-C23F-49FC-A7B9-8F67670DE8F5}" destId="{75944C41-D526-473C-B2F1-C9E600C35B68}" srcOrd="3" destOrd="0" presId="urn:microsoft.com/office/officeart/2008/layout/AlternatingHexagons"/>
    <dgm:cxn modelId="{2C9A3E79-6E3F-4549-90EC-1DB39AED5977}" type="presParOf" srcId="{90401D3A-C23F-49FC-A7B9-8F67670DE8F5}" destId="{32E96EF7-B164-4855-BD8C-10433F33DDF5}" srcOrd="4" destOrd="0" presId="urn:microsoft.com/office/officeart/2008/layout/AlternatingHexagons"/>
    <dgm:cxn modelId="{EFA646FF-549E-4104-8116-44C6C65DC1D1}" type="presParOf" srcId="{C03EDB55-E40A-4EF2-9EA7-BDB72783A81F}" destId="{1E218A0B-49C4-4F7E-A98D-0E52E4F06E56}" srcOrd="1" destOrd="0" presId="urn:microsoft.com/office/officeart/2008/layout/AlternatingHexagons"/>
    <dgm:cxn modelId="{688FFC9E-4282-4C22-A2FE-E51B5D4E9061}" type="presParOf" srcId="{C03EDB55-E40A-4EF2-9EA7-BDB72783A81F}" destId="{369BA0A3-BCCE-49B7-B7FA-D09D5DE4645C}" srcOrd="2" destOrd="0" presId="urn:microsoft.com/office/officeart/2008/layout/AlternatingHexagons"/>
    <dgm:cxn modelId="{6085895B-93FF-4ADE-97FC-7E18066CD5E3}" type="presParOf" srcId="{369BA0A3-BCCE-49B7-B7FA-D09D5DE4645C}" destId="{EF0FC1F6-1C4D-4DF8-83E9-E0581DB1169B}" srcOrd="0" destOrd="0" presId="urn:microsoft.com/office/officeart/2008/layout/AlternatingHexagons"/>
    <dgm:cxn modelId="{118624F5-E646-4073-8E7E-DA99DFCE94E0}" type="presParOf" srcId="{369BA0A3-BCCE-49B7-B7FA-D09D5DE4645C}" destId="{2F939C72-ACD7-43D6-A188-AB2B94B8AB2D}" srcOrd="1" destOrd="0" presId="urn:microsoft.com/office/officeart/2008/layout/AlternatingHexagons"/>
    <dgm:cxn modelId="{9B915FE2-F2E2-4937-AFE9-D638562B03AD}" type="presParOf" srcId="{369BA0A3-BCCE-49B7-B7FA-D09D5DE4645C}" destId="{B9B0CA02-ABC3-4F60-85B6-6DBEA456DD2D}" srcOrd="2" destOrd="0" presId="urn:microsoft.com/office/officeart/2008/layout/AlternatingHexagons"/>
    <dgm:cxn modelId="{73785134-F5D5-4EA4-AE32-2B02010D7198}" type="presParOf" srcId="{369BA0A3-BCCE-49B7-B7FA-D09D5DE4645C}" destId="{342E9BCB-1358-423C-89D0-5A423422BDE4}" srcOrd="3" destOrd="0" presId="urn:microsoft.com/office/officeart/2008/layout/AlternatingHexagons"/>
    <dgm:cxn modelId="{2CEEEAFF-5C0F-442A-AF5B-4464705ADD06}" type="presParOf" srcId="{369BA0A3-BCCE-49B7-B7FA-D09D5DE4645C}" destId="{2AD7F4E2-F9AD-4D90-8AC5-6C8F61112167}" srcOrd="4" destOrd="0" presId="urn:microsoft.com/office/officeart/2008/layout/AlternatingHexagons"/>
    <dgm:cxn modelId="{8DB2AC81-DD75-4D69-B7ED-B8FC279AE61D}" type="presParOf" srcId="{C03EDB55-E40A-4EF2-9EA7-BDB72783A81F}" destId="{8650E38D-AE02-4A57-8108-78CB1ED153B2}" srcOrd="3" destOrd="0" presId="urn:microsoft.com/office/officeart/2008/layout/AlternatingHexagons"/>
    <dgm:cxn modelId="{737FA40A-D3D9-44DA-9E3A-D7D0D2333232}" type="presParOf" srcId="{C03EDB55-E40A-4EF2-9EA7-BDB72783A81F}" destId="{3E5ACFB3-6119-4DED-8534-A18D9C3191E8}" srcOrd="4" destOrd="0" presId="urn:microsoft.com/office/officeart/2008/layout/AlternatingHexagons"/>
    <dgm:cxn modelId="{D46F796F-87BA-429E-B178-29B8B4E6061E}" type="presParOf" srcId="{3E5ACFB3-6119-4DED-8534-A18D9C3191E8}" destId="{4C61AE3A-44B1-450C-BA57-072318714A4A}" srcOrd="0" destOrd="0" presId="urn:microsoft.com/office/officeart/2008/layout/AlternatingHexagons"/>
    <dgm:cxn modelId="{AE05C2AA-AAF9-498B-9073-9B779E813116}" type="presParOf" srcId="{3E5ACFB3-6119-4DED-8534-A18D9C3191E8}" destId="{1C0F8F1A-C606-4C5B-AC5A-D20D0A6707FE}" srcOrd="1" destOrd="0" presId="urn:microsoft.com/office/officeart/2008/layout/AlternatingHexagons"/>
    <dgm:cxn modelId="{64064164-3EE8-4085-A625-832039B6DD1C}" type="presParOf" srcId="{3E5ACFB3-6119-4DED-8534-A18D9C3191E8}" destId="{61DA1BEE-4F74-4600-8D52-F51328ED0482}" srcOrd="2" destOrd="0" presId="urn:microsoft.com/office/officeart/2008/layout/AlternatingHexagons"/>
    <dgm:cxn modelId="{256B926F-D76E-4889-952A-22E55193DFB6}" type="presParOf" srcId="{3E5ACFB3-6119-4DED-8534-A18D9C3191E8}" destId="{DA03A72C-3C53-4376-BC09-B84D28C727EA}" srcOrd="3" destOrd="0" presId="urn:microsoft.com/office/officeart/2008/layout/AlternatingHexagons"/>
    <dgm:cxn modelId="{7D919B8B-DC97-47CB-A2B3-2DC361258D20}" type="presParOf" srcId="{3E5ACFB3-6119-4DED-8534-A18D9C3191E8}" destId="{87F671B2-E215-434E-AD2A-BC865EAF262C}" srcOrd="4" destOrd="0" presId="urn:microsoft.com/office/officeart/2008/layout/AlternatingHexagon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86AA5-4653-40F5-B0EB-E74FEAF51366}" type="doc">
      <dgm:prSet loTypeId="urn:microsoft.com/office/officeart/2005/8/layout/equation1" loCatId="process" qsTypeId="urn:microsoft.com/office/officeart/2005/8/quickstyle/simple1" qsCatId="simple" csTypeId="urn:microsoft.com/office/officeart/2005/8/colors/accent2_2" csCatId="accent2" phldr="1"/>
      <dgm:spPr/>
    </dgm:pt>
    <dgm:pt modelId="{70485980-3573-46F8-95A7-6350CFA2849F}">
      <dgm:prSet phldrT="[Teksts]" custT="1"/>
      <dgm:spPr>
        <a:solidFill>
          <a:schemeClr val="bg1"/>
        </a:solidFill>
        <a:ln>
          <a:solidFill>
            <a:srgbClr val="E57100"/>
          </a:solidFill>
        </a:ln>
      </dgm:spPr>
      <dgm:t>
        <a:bodyPr/>
        <a:lstStyle/>
        <a:p>
          <a:r>
            <a:rPr lang="lv-LV" sz="2000" b="1" dirty="0">
              <a:solidFill>
                <a:schemeClr val="accent1"/>
              </a:solidFill>
            </a:rPr>
            <a:t>Integrāciju pārbūves</a:t>
          </a:r>
        </a:p>
        <a:p>
          <a:r>
            <a:rPr lang="lv-LV" sz="2000" b="1" dirty="0">
              <a:solidFill>
                <a:schemeClr val="accent1"/>
              </a:solidFill>
            </a:rPr>
            <a:t>Datu </a:t>
          </a:r>
          <a:r>
            <a:rPr lang="lv-LV" sz="2000" b="1" dirty="0" err="1">
              <a:solidFill>
                <a:schemeClr val="accent1"/>
              </a:solidFill>
            </a:rPr>
            <a:t>pārneses</a:t>
          </a:r>
          <a:endParaRPr lang="lv-LV" sz="2000" b="1" dirty="0">
            <a:solidFill>
              <a:schemeClr val="accent1"/>
            </a:solidFill>
          </a:endParaRPr>
        </a:p>
        <a:p>
          <a:r>
            <a:rPr lang="lv-LV" sz="2000" b="1" dirty="0">
              <a:solidFill>
                <a:schemeClr val="accent1"/>
              </a:solidFill>
            </a:rPr>
            <a:t>Nepieciešamie papildinājumi konfigurācijās</a:t>
          </a:r>
          <a:endParaRPr lang="lv-LV" sz="2000" b="1" dirty="0">
            <a:solidFill>
              <a:srgbClr val="001B6C"/>
            </a:solidFill>
          </a:endParaRPr>
        </a:p>
      </dgm:t>
    </dgm:pt>
    <dgm:pt modelId="{8E906398-9FD8-4E92-B5B0-E67B10D04750}" type="parTrans" cxnId="{A32BD7DE-3975-40C3-B6DE-0CA551CACDA4}">
      <dgm:prSet/>
      <dgm:spPr/>
      <dgm:t>
        <a:bodyPr/>
        <a:lstStyle/>
        <a:p>
          <a:endParaRPr lang="lv-LV"/>
        </a:p>
      </dgm:t>
    </dgm:pt>
    <dgm:pt modelId="{48FF9B15-44A9-435C-BF54-A9E543DA282B}" type="sibTrans" cxnId="{A32BD7DE-3975-40C3-B6DE-0CA551CACDA4}">
      <dgm:prSet/>
      <dgm:spPr>
        <a:noFill/>
        <a:ln>
          <a:noFill/>
        </a:ln>
      </dgm:spPr>
      <dgm:t>
        <a:bodyPr/>
        <a:lstStyle/>
        <a:p>
          <a:endParaRPr lang="lv-LV"/>
        </a:p>
      </dgm:t>
    </dgm:pt>
    <dgm:pt modelId="{D94A577C-C6BB-40AD-BAF9-2760B59C0018}">
      <dgm:prSet phldrT="[Teksts]" custT="1"/>
      <dgm:spPr>
        <a:solidFill>
          <a:schemeClr val="bg1"/>
        </a:solidFill>
        <a:ln>
          <a:solidFill>
            <a:srgbClr val="E57100"/>
          </a:solidFill>
        </a:ln>
      </dgm:spPr>
      <dgm:t>
        <a:bodyPr/>
        <a:lstStyle/>
        <a:p>
          <a:r>
            <a:rPr lang="lv-LV" sz="2000" b="1" i="0" dirty="0">
              <a:solidFill>
                <a:srgbClr val="001B6C"/>
              </a:solidFill>
              <a:effectLst/>
              <a:latin typeface="Times New Roman" panose="02020603050405020304" pitchFamily="18" charset="0"/>
            </a:rPr>
            <a:t>Kapacitātei</a:t>
          </a:r>
          <a:endParaRPr lang="lv-LV" sz="2000" dirty="0">
            <a:solidFill>
              <a:srgbClr val="001B6C"/>
            </a:solidFill>
          </a:endParaRPr>
        </a:p>
      </dgm:t>
    </dgm:pt>
    <dgm:pt modelId="{2D955D39-7D55-4242-B010-5822FCD3A7D3}" type="parTrans" cxnId="{8D8F84B7-E37B-4D82-8136-4F929D75A7C3}">
      <dgm:prSet/>
      <dgm:spPr/>
      <dgm:t>
        <a:bodyPr/>
        <a:lstStyle/>
        <a:p>
          <a:endParaRPr lang="lv-LV"/>
        </a:p>
      </dgm:t>
    </dgm:pt>
    <dgm:pt modelId="{95453FC8-6E0E-43B1-B97C-9B20CE21C99E}" type="sibTrans" cxnId="{8D8F84B7-E37B-4D82-8136-4F929D75A7C3}">
      <dgm:prSet/>
      <dgm:spPr>
        <a:noFill/>
        <a:ln>
          <a:noFill/>
        </a:ln>
      </dgm:spPr>
      <dgm:t>
        <a:bodyPr/>
        <a:lstStyle/>
        <a:p>
          <a:endParaRPr lang="lv-LV"/>
        </a:p>
      </dgm:t>
    </dgm:pt>
    <dgm:pt modelId="{3F5BB8DB-129D-4EC2-8532-7169F151D16D}">
      <dgm:prSet custT="1"/>
      <dgm:spPr>
        <a:solidFill>
          <a:schemeClr val="bg1"/>
        </a:solidFill>
        <a:ln>
          <a:solidFill>
            <a:srgbClr val="E57100"/>
          </a:solidFill>
        </a:ln>
      </dgm:spPr>
      <dgm:t>
        <a:bodyPr/>
        <a:lstStyle/>
        <a:p>
          <a:r>
            <a:rPr lang="lv-LV" sz="2000" b="1" i="0" dirty="0">
              <a:solidFill>
                <a:srgbClr val="001B6C"/>
              </a:solidFill>
              <a:effectLst/>
              <a:latin typeface="Times New Roman" panose="02020603050405020304" pitchFamily="18" charset="0"/>
            </a:rPr>
            <a:t>Licencēm</a:t>
          </a:r>
          <a:endParaRPr lang="lv-LV" sz="2000" dirty="0">
            <a:solidFill>
              <a:srgbClr val="001B6C"/>
            </a:solidFill>
          </a:endParaRPr>
        </a:p>
      </dgm:t>
    </dgm:pt>
    <dgm:pt modelId="{4C180A01-5810-464C-BC53-B477391CC4E2}" type="parTrans" cxnId="{2D677510-3C0A-44EF-8667-1F9764812C28}">
      <dgm:prSet/>
      <dgm:spPr/>
      <dgm:t>
        <a:bodyPr/>
        <a:lstStyle/>
        <a:p>
          <a:endParaRPr lang="lv-LV"/>
        </a:p>
      </dgm:t>
    </dgm:pt>
    <dgm:pt modelId="{E0049A85-8DD3-45A6-AA63-E5DAC688FEC4}" type="sibTrans" cxnId="{2D677510-3C0A-44EF-8667-1F9764812C28}">
      <dgm:prSet/>
      <dgm:spPr/>
      <dgm:t>
        <a:bodyPr/>
        <a:lstStyle/>
        <a:p>
          <a:endParaRPr lang="lv-LV"/>
        </a:p>
      </dgm:t>
    </dgm:pt>
    <dgm:pt modelId="{A6FC45BB-65C3-4953-9EB7-3215FFDEA063}" type="pres">
      <dgm:prSet presAssocID="{A6686AA5-4653-40F5-B0EB-E74FEAF51366}" presName="linearFlow" presStyleCnt="0">
        <dgm:presLayoutVars>
          <dgm:dir/>
          <dgm:resizeHandles val="exact"/>
        </dgm:presLayoutVars>
      </dgm:prSet>
      <dgm:spPr/>
    </dgm:pt>
    <dgm:pt modelId="{BDD16F63-0FD8-431A-B728-9F1153B1AC4F}" type="pres">
      <dgm:prSet presAssocID="{70485980-3573-46F8-95A7-6350CFA2849F}" presName="node" presStyleLbl="node1" presStyleIdx="0" presStyleCnt="3" custScaleX="221078" custScaleY="222971">
        <dgm:presLayoutVars>
          <dgm:bulletEnabled val="1"/>
        </dgm:presLayoutVars>
      </dgm:prSet>
      <dgm:spPr/>
    </dgm:pt>
    <dgm:pt modelId="{C05C6632-93E4-4873-9A3A-BABC1EEC14AB}" type="pres">
      <dgm:prSet presAssocID="{48FF9B15-44A9-435C-BF54-A9E543DA282B}" presName="spacerL" presStyleCnt="0"/>
      <dgm:spPr/>
    </dgm:pt>
    <dgm:pt modelId="{BC59EADC-40B7-46DA-B95C-FCED3CA8774F}" type="pres">
      <dgm:prSet presAssocID="{48FF9B15-44A9-435C-BF54-A9E543DA282B}" presName="sibTrans" presStyleLbl="sibTrans2D1" presStyleIdx="0" presStyleCnt="2"/>
      <dgm:spPr>
        <a:prstGeom prst="chevron">
          <a:avLst/>
        </a:prstGeom>
      </dgm:spPr>
    </dgm:pt>
    <dgm:pt modelId="{A6E36B59-AF1D-486B-BE5C-ADDE159983FD}" type="pres">
      <dgm:prSet presAssocID="{48FF9B15-44A9-435C-BF54-A9E543DA282B}" presName="spacerR" presStyleCnt="0"/>
      <dgm:spPr/>
    </dgm:pt>
    <dgm:pt modelId="{4EE7A28D-4EDA-4E54-A0F5-260F54F3CFE1}" type="pres">
      <dgm:prSet presAssocID="{D94A577C-C6BB-40AD-BAF9-2760B59C0018}" presName="node" presStyleLbl="node1" presStyleIdx="1" presStyleCnt="3" custScaleX="220065" custScaleY="224880">
        <dgm:presLayoutVars>
          <dgm:bulletEnabled val="1"/>
        </dgm:presLayoutVars>
      </dgm:prSet>
      <dgm:spPr/>
    </dgm:pt>
    <dgm:pt modelId="{F149C15E-BED7-4273-A7A9-CF83335F9F51}" type="pres">
      <dgm:prSet presAssocID="{95453FC8-6E0E-43B1-B97C-9B20CE21C99E}" presName="spacerL" presStyleCnt="0"/>
      <dgm:spPr/>
    </dgm:pt>
    <dgm:pt modelId="{9E5D059C-945B-43F7-B10C-709266CA1275}" type="pres">
      <dgm:prSet presAssocID="{95453FC8-6E0E-43B1-B97C-9B20CE21C99E}" presName="sibTrans" presStyleLbl="sibTrans2D1" presStyleIdx="1" presStyleCnt="2"/>
      <dgm:spPr>
        <a:prstGeom prst="chevron">
          <a:avLst/>
        </a:prstGeom>
      </dgm:spPr>
    </dgm:pt>
    <dgm:pt modelId="{6F5148F8-9553-4660-9E64-C2D4771763FC}" type="pres">
      <dgm:prSet presAssocID="{95453FC8-6E0E-43B1-B97C-9B20CE21C99E}" presName="spacerR" presStyleCnt="0"/>
      <dgm:spPr/>
    </dgm:pt>
    <dgm:pt modelId="{3937955F-1EF8-486E-9A8D-55F8FBA18F3F}" type="pres">
      <dgm:prSet presAssocID="{3F5BB8DB-129D-4EC2-8532-7169F151D16D}" presName="node" presStyleLbl="node1" presStyleIdx="2" presStyleCnt="3" custScaleX="227853" custScaleY="227391">
        <dgm:presLayoutVars>
          <dgm:bulletEnabled val="1"/>
        </dgm:presLayoutVars>
      </dgm:prSet>
      <dgm:spPr/>
    </dgm:pt>
  </dgm:ptLst>
  <dgm:cxnLst>
    <dgm:cxn modelId="{2D677510-3C0A-44EF-8667-1F9764812C28}" srcId="{A6686AA5-4653-40F5-B0EB-E74FEAF51366}" destId="{3F5BB8DB-129D-4EC2-8532-7169F151D16D}" srcOrd="2" destOrd="0" parTransId="{4C180A01-5810-464C-BC53-B477391CC4E2}" sibTransId="{E0049A85-8DD3-45A6-AA63-E5DAC688FEC4}"/>
    <dgm:cxn modelId="{15B30F16-DA9E-4ABF-B83A-158A06289A5B}" type="presOf" srcId="{A6686AA5-4653-40F5-B0EB-E74FEAF51366}" destId="{A6FC45BB-65C3-4953-9EB7-3215FFDEA063}" srcOrd="0" destOrd="0" presId="urn:microsoft.com/office/officeart/2005/8/layout/equation1"/>
    <dgm:cxn modelId="{F7B50B1B-BA01-4E89-B244-56022A13C746}" type="presOf" srcId="{70485980-3573-46F8-95A7-6350CFA2849F}" destId="{BDD16F63-0FD8-431A-B728-9F1153B1AC4F}" srcOrd="0" destOrd="0" presId="urn:microsoft.com/office/officeart/2005/8/layout/equation1"/>
    <dgm:cxn modelId="{59EA6167-87DA-49E1-A2DF-B08F53017D0A}" type="presOf" srcId="{D94A577C-C6BB-40AD-BAF9-2760B59C0018}" destId="{4EE7A28D-4EDA-4E54-A0F5-260F54F3CFE1}" srcOrd="0" destOrd="0" presId="urn:microsoft.com/office/officeart/2005/8/layout/equation1"/>
    <dgm:cxn modelId="{C30E1F4E-2E23-4CC2-B0BE-F112892058E4}" type="presOf" srcId="{3F5BB8DB-129D-4EC2-8532-7169F151D16D}" destId="{3937955F-1EF8-486E-9A8D-55F8FBA18F3F}" srcOrd="0" destOrd="0" presId="urn:microsoft.com/office/officeart/2005/8/layout/equation1"/>
    <dgm:cxn modelId="{ED5AB158-B8DB-4CE7-B7FE-93B0ED7FEC0C}" type="presOf" srcId="{48FF9B15-44A9-435C-BF54-A9E543DA282B}" destId="{BC59EADC-40B7-46DA-B95C-FCED3CA8774F}" srcOrd="0" destOrd="0" presId="urn:microsoft.com/office/officeart/2005/8/layout/equation1"/>
    <dgm:cxn modelId="{8D8F84B7-E37B-4D82-8136-4F929D75A7C3}" srcId="{A6686AA5-4653-40F5-B0EB-E74FEAF51366}" destId="{D94A577C-C6BB-40AD-BAF9-2760B59C0018}" srcOrd="1" destOrd="0" parTransId="{2D955D39-7D55-4242-B010-5822FCD3A7D3}" sibTransId="{95453FC8-6E0E-43B1-B97C-9B20CE21C99E}"/>
    <dgm:cxn modelId="{F9A352DA-3C32-4152-9BF9-9F49C0338E3E}" type="presOf" srcId="{95453FC8-6E0E-43B1-B97C-9B20CE21C99E}" destId="{9E5D059C-945B-43F7-B10C-709266CA1275}" srcOrd="0" destOrd="0" presId="urn:microsoft.com/office/officeart/2005/8/layout/equation1"/>
    <dgm:cxn modelId="{A32BD7DE-3975-40C3-B6DE-0CA551CACDA4}" srcId="{A6686AA5-4653-40F5-B0EB-E74FEAF51366}" destId="{70485980-3573-46F8-95A7-6350CFA2849F}" srcOrd="0" destOrd="0" parTransId="{8E906398-9FD8-4E92-B5B0-E67B10D04750}" sibTransId="{48FF9B15-44A9-435C-BF54-A9E543DA282B}"/>
    <dgm:cxn modelId="{D70538CD-1F70-4276-A5EC-91D6E9A0416D}" type="presParOf" srcId="{A6FC45BB-65C3-4953-9EB7-3215FFDEA063}" destId="{BDD16F63-0FD8-431A-B728-9F1153B1AC4F}" srcOrd="0" destOrd="0" presId="urn:microsoft.com/office/officeart/2005/8/layout/equation1"/>
    <dgm:cxn modelId="{255138C1-E7DD-4FFF-9501-650E4408467B}" type="presParOf" srcId="{A6FC45BB-65C3-4953-9EB7-3215FFDEA063}" destId="{C05C6632-93E4-4873-9A3A-BABC1EEC14AB}" srcOrd="1" destOrd="0" presId="urn:microsoft.com/office/officeart/2005/8/layout/equation1"/>
    <dgm:cxn modelId="{29FB8860-F3D4-4D24-932C-26FCF7BC8B9A}" type="presParOf" srcId="{A6FC45BB-65C3-4953-9EB7-3215FFDEA063}" destId="{BC59EADC-40B7-46DA-B95C-FCED3CA8774F}" srcOrd="2" destOrd="0" presId="urn:microsoft.com/office/officeart/2005/8/layout/equation1"/>
    <dgm:cxn modelId="{A61A7A5B-22B2-464A-9D6B-9E992E075756}" type="presParOf" srcId="{A6FC45BB-65C3-4953-9EB7-3215FFDEA063}" destId="{A6E36B59-AF1D-486B-BE5C-ADDE159983FD}" srcOrd="3" destOrd="0" presId="urn:microsoft.com/office/officeart/2005/8/layout/equation1"/>
    <dgm:cxn modelId="{DA82C281-3DA0-41E8-A669-6BB1C42A92FA}" type="presParOf" srcId="{A6FC45BB-65C3-4953-9EB7-3215FFDEA063}" destId="{4EE7A28D-4EDA-4E54-A0F5-260F54F3CFE1}" srcOrd="4" destOrd="0" presId="urn:microsoft.com/office/officeart/2005/8/layout/equation1"/>
    <dgm:cxn modelId="{C62A0A98-A156-435C-9C5D-F0F90D113D42}" type="presParOf" srcId="{A6FC45BB-65C3-4953-9EB7-3215FFDEA063}" destId="{F149C15E-BED7-4273-A7A9-CF83335F9F51}" srcOrd="5" destOrd="0" presId="urn:microsoft.com/office/officeart/2005/8/layout/equation1"/>
    <dgm:cxn modelId="{8F61A2BD-CA7E-4B9E-BFF8-FFA7B3B74F78}" type="presParOf" srcId="{A6FC45BB-65C3-4953-9EB7-3215FFDEA063}" destId="{9E5D059C-945B-43F7-B10C-709266CA1275}" srcOrd="6" destOrd="0" presId="urn:microsoft.com/office/officeart/2005/8/layout/equation1"/>
    <dgm:cxn modelId="{2754DD3C-2F27-4EC7-9DFF-75865E3C7367}" type="presParOf" srcId="{A6FC45BB-65C3-4953-9EB7-3215FFDEA063}" destId="{6F5148F8-9553-4660-9E64-C2D4771763FC}" srcOrd="7" destOrd="0" presId="urn:microsoft.com/office/officeart/2005/8/layout/equation1"/>
    <dgm:cxn modelId="{F38E5593-604A-4498-A8BD-5BF9BD5D099D}" type="presParOf" srcId="{A6FC45BB-65C3-4953-9EB7-3215FFDEA063}" destId="{3937955F-1EF8-486E-9A8D-55F8FBA18F3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DCB7DD-0701-4C8D-B416-59921B305DED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lv-LV"/>
        </a:p>
      </dgm:t>
    </dgm:pt>
    <dgm:pt modelId="{496028E7-D24E-4ED5-8E83-0E0FDE2629F3}">
      <dgm:prSet phldrT="[Teksts]" custT="1"/>
      <dgm:spPr/>
      <dgm:t>
        <a:bodyPr/>
        <a:lstStyle/>
        <a:p>
          <a:pPr algn="ctr"/>
          <a:r>
            <a:rPr lang="lv-LV" sz="1600" dirty="0">
              <a:solidFill>
                <a:srgbClr val="001B6C"/>
              </a:solidFill>
            </a:rPr>
            <a:t>Novirzīt pilna laika projekta vadītājus un ekspertus</a:t>
          </a:r>
        </a:p>
      </dgm:t>
    </dgm:pt>
    <dgm:pt modelId="{3A9D9689-612D-4180-AC5B-75D2C6258EFC}" type="parTrans" cxnId="{BBFFAD76-0AA2-4624-95A9-B1B8A876EE03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AE89CD87-852D-4582-B657-05C726C212A0}" type="sibTrans" cxnId="{BBFFAD76-0AA2-4624-95A9-B1B8A876EE03}">
      <dgm:prSet custT="1"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12FAD536-76D6-4C15-AD0F-B4A32CF95F9C}">
      <dgm:prSet phldrT="[Teksts]" custT="1"/>
      <dgm:spPr/>
      <dgm:t>
        <a:bodyPr/>
        <a:lstStyle/>
        <a:p>
          <a:pPr algn="ctr"/>
          <a:r>
            <a:rPr lang="lv-LV" sz="1600" dirty="0">
              <a:solidFill>
                <a:srgbClr val="001B6C"/>
              </a:solidFill>
            </a:rPr>
            <a:t>Ļoti laba sadarbība ministrijai ar iestādēm</a:t>
          </a:r>
        </a:p>
      </dgm:t>
    </dgm:pt>
    <dgm:pt modelId="{A49F74EB-DEC0-484F-8409-6F69A43363F1}" type="parTrans" cxnId="{B9C58796-018B-4EBC-B7B8-25CC6240B89B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4E494362-45CC-46E9-A512-027B9CA88FBA}" type="sibTrans" cxnId="{B9C58796-018B-4EBC-B7B8-25CC6240B89B}">
      <dgm:prSet custT="1"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F6D07BB6-5D46-4BFB-9AFE-A4FB603C9F03}">
      <dgm:prSet phldrT="[Teksts]" custT="1"/>
      <dgm:spPr/>
      <dgm:t>
        <a:bodyPr/>
        <a:lstStyle/>
        <a:p>
          <a:pPr algn="ctr"/>
          <a:r>
            <a:rPr lang="lv-LV" sz="1600" dirty="0">
              <a:solidFill>
                <a:srgbClr val="001B6C"/>
              </a:solidFill>
            </a:rPr>
            <a:t>Identificēt problēmas – sadarboties, risināt</a:t>
          </a:r>
        </a:p>
      </dgm:t>
    </dgm:pt>
    <dgm:pt modelId="{CFC6465E-337A-4457-9D5E-053B21CF96BE}" type="parTrans" cxnId="{5840770E-216B-4BCC-9765-5D7B4CA97A13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D3063D38-9DF5-4DDC-866C-709AF08FAA58}" type="sibTrans" cxnId="{5840770E-216B-4BCC-9765-5D7B4CA97A13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AAC7EAFD-7E35-4E80-9874-D334D7C44344}">
      <dgm:prSet phldrT="[Teksts]" custT="1"/>
      <dgm:spPr/>
      <dgm:t>
        <a:bodyPr/>
        <a:lstStyle/>
        <a:p>
          <a:pPr algn="ctr"/>
          <a:endParaRPr lang="lv-LV" sz="1600" dirty="0">
            <a:solidFill>
              <a:srgbClr val="001B6C"/>
            </a:solidFill>
          </a:endParaRPr>
        </a:p>
      </dgm:t>
    </dgm:pt>
    <dgm:pt modelId="{40B0EAE9-F828-4204-9CB0-7E6764FB8F5C}" type="parTrans" cxnId="{6BF4A733-E1E1-48F4-92DB-968D90DD4BC2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6E5DE7E4-43DC-474F-9699-DCFECF37CD69}" type="sibTrans" cxnId="{6BF4A733-E1E1-48F4-92DB-968D90DD4BC2}">
      <dgm:prSet/>
      <dgm:spPr/>
      <dgm:t>
        <a:bodyPr/>
        <a:lstStyle/>
        <a:p>
          <a:pPr algn="ctr"/>
          <a:endParaRPr lang="lv-LV"/>
        </a:p>
      </dgm:t>
    </dgm:pt>
    <dgm:pt modelId="{DA5EA0BE-0326-42DB-939A-0442FA1095A5}">
      <dgm:prSet phldrT="[Teksts]" custT="1"/>
      <dgm:spPr/>
      <dgm:t>
        <a:bodyPr/>
        <a:lstStyle/>
        <a:p>
          <a:pPr algn="ctr"/>
          <a:r>
            <a:rPr lang="lv-LV" sz="1600" dirty="0">
              <a:solidFill>
                <a:srgbClr val="001B6C"/>
              </a:solidFill>
            </a:rPr>
            <a:t>Noklausīties un izrunāt ar saviem kolēģiem</a:t>
          </a:r>
        </a:p>
      </dgm:t>
    </dgm:pt>
    <dgm:pt modelId="{EDA22C42-5C12-4A8F-AEF9-50B5C7C4F819}" type="parTrans" cxnId="{80538C9B-EBE3-4CFB-A155-D4326069A605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3F196BCB-D6B9-47B2-8DED-B398EEABA15A}" type="sibTrans" cxnId="{80538C9B-EBE3-4CFB-A155-D4326069A605}">
      <dgm:prSet/>
      <dgm:spPr/>
      <dgm:t>
        <a:bodyPr/>
        <a:lstStyle/>
        <a:p>
          <a:pPr algn="ctr"/>
          <a:endParaRPr lang="lv-LV" sz="1600">
            <a:solidFill>
              <a:srgbClr val="001B6C"/>
            </a:solidFill>
          </a:endParaRPr>
        </a:p>
      </dgm:t>
    </dgm:pt>
    <dgm:pt modelId="{62A2BD65-B81A-4F82-AAF9-E069E81E1666}" type="pres">
      <dgm:prSet presAssocID="{EADCB7DD-0701-4C8D-B416-59921B305DED}" presName="Name0" presStyleCnt="0">
        <dgm:presLayoutVars>
          <dgm:chMax/>
          <dgm:chPref/>
          <dgm:dir/>
          <dgm:animLvl val="lvl"/>
        </dgm:presLayoutVars>
      </dgm:prSet>
      <dgm:spPr/>
    </dgm:pt>
    <dgm:pt modelId="{1037E0BA-3B26-4330-BFDA-EC3BB8986743}" type="pres">
      <dgm:prSet presAssocID="{496028E7-D24E-4ED5-8E83-0E0FDE2629F3}" presName="composite" presStyleCnt="0"/>
      <dgm:spPr/>
    </dgm:pt>
    <dgm:pt modelId="{22EF51B5-48AA-49B3-AE67-3E2A16CD75C5}" type="pres">
      <dgm:prSet presAssocID="{496028E7-D24E-4ED5-8E83-0E0FDE2629F3}" presName="Parent1" presStyleLbl="node1" presStyleIdx="0" presStyleCnt="6" custLinFactNeighborX="646">
        <dgm:presLayoutVars>
          <dgm:chMax val="1"/>
          <dgm:chPref val="1"/>
          <dgm:bulletEnabled val="1"/>
        </dgm:presLayoutVars>
      </dgm:prSet>
      <dgm:spPr/>
    </dgm:pt>
    <dgm:pt modelId="{A797DDDA-E10E-4B48-930D-E4C4BC7733DC}" type="pres">
      <dgm:prSet presAssocID="{496028E7-D24E-4ED5-8E83-0E0FDE2629F3}" presName="Childtext1" presStyleLbl="revTx" presStyleIdx="0" presStyleCnt="3" custLinFactX="-81644" custLinFactY="43389" custLinFactNeighborX="-100000" custLinFactNeighborY="100000">
        <dgm:presLayoutVars>
          <dgm:chMax val="0"/>
          <dgm:chPref val="0"/>
          <dgm:bulletEnabled val="1"/>
        </dgm:presLayoutVars>
      </dgm:prSet>
      <dgm:spPr/>
    </dgm:pt>
    <dgm:pt modelId="{8438E75F-D768-4DFB-AB06-71BB79EEB974}" type="pres">
      <dgm:prSet presAssocID="{496028E7-D24E-4ED5-8E83-0E0FDE2629F3}" presName="BalanceSpacing" presStyleCnt="0"/>
      <dgm:spPr/>
    </dgm:pt>
    <dgm:pt modelId="{F5F1BDF5-8AD0-40E4-8EE9-F8770A36D801}" type="pres">
      <dgm:prSet presAssocID="{496028E7-D24E-4ED5-8E83-0E0FDE2629F3}" presName="BalanceSpacing1" presStyleCnt="0"/>
      <dgm:spPr/>
    </dgm:pt>
    <dgm:pt modelId="{BDAA9C9C-DA8E-49BB-A68D-CC648B30390D}" type="pres">
      <dgm:prSet presAssocID="{AE89CD87-852D-4582-B657-05C726C212A0}" presName="Accent1Text" presStyleLbl="node1" presStyleIdx="1" presStyleCnt="6"/>
      <dgm:spPr/>
    </dgm:pt>
    <dgm:pt modelId="{1F1B87A8-458B-4FED-97DF-6AFE60A7CFCF}" type="pres">
      <dgm:prSet presAssocID="{AE89CD87-852D-4582-B657-05C726C212A0}" presName="spaceBetweenRectangles" presStyleCnt="0"/>
      <dgm:spPr/>
    </dgm:pt>
    <dgm:pt modelId="{D7F9D438-0D57-422B-B12A-CA92DA8DBA48}" type="pres">
      <dgm:prSet presAssocID="{12FAD536-76D6-4C15-AD0F-B4A32CF95F9C}" presName="composite" presStyleCnt="0"/>
      <dgm:spPr/>
    </dgm:pt>
    <dgm:pt modelId="{CA871C9F-0CD1-448E-91F9-B3B85506135B}" type="pres">
      <dgm:prSet presAssocID="{12FAD536-76D6-4C15-AD0F-B4A32CF95F9C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69F29864-AF99-4D04-8FC5-75049D38C74F}" type="pres">
      <dgm:prSet presAssocID="{12FAD536-76D6-4C15-AD0F-B4A32CF95F9C}" presName="Childtext1" presStyleLbl="revTx" presStyleIdx="1" presStyleCnt="3" custScaleX="73591" custLinFactY="-42149" custLinFactNeighborX="50356" custLinFactNeighborY="-100000">
        <dgm:presLayoutVars>
          <dgm:chMax val="0"/>
          <dgm:chPref val="0"/>
          <dgm:bulletEnabled val="1"/>
        </dgm:presLayoutVars>
      </dgm:prSet>
      <dgm:spPr/>
    </dgm:pt>
    <dgm:pt modelId="{67967448-7AB5-46E8-A98B-3F65856293F4}" type="pres">
      <dgm:prSet presAssocID="{12FAD536-76D6-4C15-AD0F-B4A32CF95F9C}" presName="BalanceSpacing" presStyleCnt="0"/>
      <dgm:spPr/>
    </dgm:pt>
    <dgm:pt modelId="{864F6E3B-23FE-4058-BF31-4D70AA4B2208}" type="pres">
      <dgm:prSet presAssocID="{12FAD536-76D6-4C15-AD0F-B4A32CF95F9C}" presName="BalanceSpacing1" presStyleCnt="0"/>
      <dgm:spPr/>
    </dgm:pt>
    <dgm:pt modelId="{0D8A57FC-40E5-4C72-B08E-31106F26C40E}" type="pres">
      <dgm:prSet presAssocID="{4E494362-45CC-46E9-A512-027B9CA88FBA}" presName="Accent1Text" presStyleLbl="node1" presStyleIdx="3" presStyleCnt="6"/>
      <dgm:spPr/>
    </dgm:pt>
    <dgm:pt modelId="{861AD8B4-D6E2-40D3-83BB-981AFCBD3E24}" type="pres">
      <dgm:prSet presAssocID="{4E494362-45CC-46E9-A512-027B9CA88FBA}" presName="spaceBetweenRectangles" presStyleCnt="0"/>
      <dgm:spPr/>
    </dgm:pt>
    <dgm:pt modelId="{54C1CD15-8A62-40AA-9D6F-8448A5F055BF}" type="pres">
      <dgm:prSet presAssocID="{AAC7EAFD-7E35-4E80-9874-D334D7C44344}" presName="composite" presStyleCnt="0"/>
      <dgm:spPr/>
    </dgm:pt>
    <dgm:pt modelId="{B3699AA5-94FF-426E-BAA8-D29301DD2480}" type="pres">
      <dgm:prSet presAssocID="{AAC7EAFD-7E35-4E80-9874-D334D7C4434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CF52DA49-EC19-465A-94E1-B23178FA177E}" type="pres">
      <dgm:prSet presAssocID="{AAC7EAFD-7E35-4E80-9874-D334D7C44344}" presName="Childtext1" presStyleLbl="revTx" presStyleIdx="2" presStyleCnt="3" custScaleX="65107" custScaleY="139168" custLinFactY="-40968" custLinFactNeighborX="-49759" custLinFactNeighborY="-100000">
        <dgm:presLayoutVars>
          <dgm:chMax val="0"/>
          <dgm:chPref val="0"/>
          <dgm:bulletEnabled val="1"/>
        </dgm:presLayoutVars>
      </dgm:prSet>
      <dgm:spPr/>
    </dgm:pt>
    <dgm:pt modelId="{B77A2C85-3AF8-48FF-9FAA-DD0E6FDB3D84}" type="pres">
      <dgm:prSet presAssocID="{AAC7EAFD-7E35-4E80-9874-D334D7C44344}" presName="BalanceSpacing" presStyleCnt="0"/>
      <dgm:spPr/>
    </dgm:pt>
    <dgm:pt modelId="{22DD5CDB-4F6E-4677-8B25-F47426768315}" type="pres">
      <dgm:prSet presAssocID="{AAC7EAFD-7E35-4E80-9874-D334D7C44344}" presName="BalanceSpacing1" presStyleCnt="0"/>
      <dgm:spPr/>
    </dgm:pt>
    <dgm:pt modelId="{C6C62C31-B786-4E76-B723-A88D19EFCB06}" type="pres">
      <dgm:prSet presAssocID="{6E5DE7E4-43DC-474F-9699-DCFECF37CD69}" presName="Accent1Text" presStyleLbl="node1" presStyleIdx="5" presStyleCnt="6"/>
      <dgm:spPr/>
    </dgm:pt>
  </dgm:ptLst>
  <dgm:cxnLst>
    <dgm:cxn modelId="{5840770E-216B-4BCC-9765-5D7B4CA97A13}" srcId="{12FAD536-76D6-4C15-AD0F-B4A32CF95F9C}" destId="{F6D07BB6-5D46-4BFB-9AFE-A4FB603C9F03}" srcOrd="0" destOrd="0" parTransId="{CFC6465E-337A-4457-9D5E-053B21CF96BE}" sibTransId="{D3063D38-9DF5-4DDC-866C-709AF08FAA58}"/>
    <dgm:cxn modelId="{F3D92A1A-F58D-4CFC-9857-22BFD6F39869}" type="presOf" srcId="{AAC7EAFD-7E35-4E80-9874-D334D7C44344}" destId="{B3699AA5-94FF-426E-BAA8-D29301DD2480}" srcOrd="0" destOrd="0" presId="urn:microsoft.com/office/officeart/2008/layout/AlternatingHexagons"/>
    <dgm:cxn modelId="{6BF4A733-E1E1-48F4-92DB-968D90DD4BC2}" srcId="{EADCB7DD-0701-4C8D-B416-59921B305DED}" destId="{AAC7EAFD-7E35-4E80-9874-D334D7C44344}" srcOrd="2" destOrd="0" parTransId="{40B0EAE9-F828-4204-9CB0-7E6764FB8F5C}" sibTransId="{6E5DE7E4-43DC-474F-9699-DCFECF37CD69}"/>
    <dgm:cxn modelId="{83606A6E-E861-46B3-9DB3-5E84C6ED749F}" type="presOf" srcId="{4E494362-45CC-46E9-A512-027B9CA88FBA}" destId="{0D8A57FC-40E5-4C72-B08E-31106F26C40E}" srcOrd="0" destOrd="0" presId="urn:microsoft.com/office/officeart/2008/layout/AlternatingHexagons"/>
    <dgm:cxn modelId="{BBFFAD76-0AA2-4624-95A9-B1B8A876EE03}" srcId="{EADCB7DD-0701-4C8D-B416-59921B305DED}" destId="{496028E7-D24E-4ED5-8E83-0E0FDE2629F3}" srcOrd="0" destOrd="0" parTransId="{3A9D9689-612D-4180-AC5B-75D2C6258EFC}" sibTransId="{AE89CD87-852D-4582-B657-05C726C212A0}"/>
    <dgm:cxn modelId="{E32A9E7F-EEC1-43CC-A0FC-1CB5E087672C}" type="presOf" srcId="{6E5DE7E4-43DC-474F-9699-DCFECF37CD69}" destId="{C6C62C31-B786-4E76-B723-A88D19EFCB06}" srcOrd="0" destOrd="0" presId="urn:microsoft.com/office/officeart/2008/layout/AlternatingHexagons"/>
    <dgm:cxn modelId="{6B875C8B-A449-4624-A866-27850CB52358}" type="presOf" srcId="{496028E7-D24E-4ED5-8E83-0E0FDE2629F3}" destId="{22EF51B5-48AA-49B3-AE67-3E2A16CD75C5}" srcOrd="0" destOrd="0" presId="urn:microsoft.com/office/officeart/2008/layout/AlternatingHexagons"/>
    <dgm:cxn modelId="{B9C58796-018B-4EBC-B7B8-25CC6240B89B}" srcId="{EADCB7DD-0701-4C8D-B416-59921B305DED}" destId="{12FAD536-76D6-4C15-AD0F-B4A32CF95F9C}" srcOrd="1" destOrd="0" parTransId="{A49F74EB-DEC0-484F-8409-6F69A43363F1}" sibTransId="{4E494362-45CC-46E9-A512-027B9CA88FBA}"/>
    <dgm:cxn modelId="{80538C9B-EBE3-4CFB-A155-D4326069A605}" srcId="{AAC7EAFD-7E35-4E80-9874-D334D7C44344}" destId="{DA5EA0BE-0326-42DB-939A-0442FA1095A5}" srcOrd="0" destOrd="0" parTransId="{EDA22C42-5C12-4A8F-AEF9-50B5C7C4F819}" sibTransId="{3F196BCB-D6B9-47B2-8DED-B398EEABA15A}"/>
    <dgm:cxn modelId="{F2A2FBB2-8F63-4DFD-9B98-2F6775730FC1}" type="presOf" srcId="{DA5EA0BE-0326-42DB-939A-0442FA1095A5}" destId="{CF52DA49-EC19-465A-94E1-B23178FA177E}" srcOrd="0" destOrd="0" presId="urn:microsoft.com/office/officeart/2008/layout/AlternatingHexagons"/>
    <dgm:cxn modelId="{81EB06B3-2FCF-4C0B-BFB6-9C961B48A432}" type="presOf" srcId="{AE89CD87-852D-4582-B657-05C726C212A0}" destId="{BDAA9C9C-DA8E-49BB-A68D-CC648B30390D}" srcOrd="0" destOrd="0" presId="urn:microsoft.com/office/officeart/2008/layout/AlternatingHexagons"/>
    <dgm:cxn modelId="{06591EC0-9638-4661-8536-6AA4009547E1}" type="presOf" srcId="{F6D07BB6-5D46-4BFB-9AFE-A4FB603C9F03}" destId="{69F29864-AF99-4D04-8FC5-75049D38C74F}" srcOrd="0" destOrd="0" presId="urn:microsoft.com/office/officeart/2008/layout/AlternatingHexagons"/>
    <dgm:cxn modelId="{E1D23CFD-0023-40A3-A54C-2C790D015DF3}" type="presOf" srcId="{12FAD536-76D6-4C15-AD0F-B4A32CF95F9C}" destId="{CA871C9F-0CD1-448E-91F9-B3B85506135B}" srcOrd="0" destOrd="0" presId="urn:microsoft.com/office/officeart/2008/layout/AlternatingHexagons"/>
    <dgm:cxn modelId="{A58112FF-32D7-4F3D-A0D8-F5BC42A69475}" type="presOf" srcId="{EADCB7DD-0701-4C8D-B416-59921B305DED}" destId="{62A2BD65-B81A-4F82-AAF9-E069E81E1666}" srcOrd="0" destOrd="0" presId="urn:microsoft.com/office/officeart/2008/layout/AlternatingHexagons"/>
    <dgm:cxn modelId="{8572D1EA-D4FF-4758-813A-5D95BCCA16E5}" type="presParOf" srcId="{62A2BD65-B81A-4F82-AAF9-E069E81E1666}" destId="{1037E0BA-3B26-4330-BFDA-EC3BB8986743}" srcOrd="0" destOrd="0" presId="urn:microsoft.com/office/officeart/2008/layout/AlternatingHexagons"/>
    <dgm:cxn modelId="{2E50FA7F-9CF0-41B4-825F-A4FE920C9447}" type="presParOf" srcId="{1037E0BA-3B26-4330-BFDA-EC3BB8986743}" destId="{22EF51B5-48AA-49B3-AE67-3E2A16CD75C5}" srcOrd="0" destOrd="0" presId="urn:microsoft.com/office/officeart/2008/layout/AlternatingHexagons"/>
    <dgm:cxn modelId="{C878CA61-BB8C-4D86-90BB-AC943F7FB9E7}" type="presParOf" srcId="{1037E0BA-3B26-4330-BFDA-EC3BB8986743}" destId="{A797DDDA-E10E-4B48-930D-E4C4BC7733DC}" srcOrd="1" destOrd="0" presId="urn:microsoft.com/office/officeart/2008/layout/AlternatingHexagons"/>
    <dgm:cxn modelId="{90B2FE91-8FC4-47C0-A738-A5F5A2F279B2}" type="presParOf" srcId="{1037E0BA-3B26-4330-BFDA-EC3BB8986743}" destId="{8438E75F-D768-4DFB-AB06-71BB79EEB974}" srcOrd="2" destOrd="0" presId="urn:microsoft.com/office/officeart/2008/layout/AlternatingHexagons"/>
    <dgm:cxn modelId="{1A146B99-56DA-416A-B822-DFA3FB9A0ACA}" type="presParOf" srcId="{1037E0BA-3B26-4330-BFDA-EC3BB8986743}" destId="{F5F1BDF5-8AD0-40E4-8EE9-F8770A36D801}" srcOrd="3" destOrd="0" presId="urn:microsoft.com/office/officeart/2008/layout/AlternatingHexagons"/>
    <dgm:cxn modelId="{5095424B-89E1-41D9-8EF7-ECE3219C7698}" type="presParOf" srcId="{1037E0BA-3B26-4330-BFDA-EC3BB8986743}" destId="{BDAA9C9C-DA8E-49BB-A68D-CC648B30390D}" srcOrd="4" destOrd="0" presId="urn:microsoft.com/office/officeart/2008/layout/AlternatingHexagons"/>
    <dgm:cxn modelId="{ECA4C6D5-79DD-4869-A14F-13F238BC6D54}" type="presParOf" srcId="{62A2BD65-B81A-4F82-AAF9-E069E81E1666}" destId="{1F1B87A8-458B-4FED-97DF-6AFE60A7CFCF}" srcOrd="1" destOrd="0" presId="urn:microsoft.com/office/officeart/2008/layout/AlternatingHexagons"/>
    <dgm:cxn modelId="{5490F90C-D348-4BDF-AFCC-B13D08F641AA}" type="presParOf" srcId="{62A2BD65-B81A-4F82-AAF9-E069E81E1666}" destId="{D7F9D438-0D57-422B-B12A-CA92DA8DBA48}" srcOrd="2" destOrd="0" presId="urn:microsoft.com/office/officeart/2008/layout/AlternatingHexagons"/>
    <dgm:cxn modelId="{167E603B-2CB8-4011-82D4-1D7BD62994A7}" type="presParOf" srcId="{D7F9D438-0D57-422B-B12A-CA92DA8DBA48}" destId="{CA871C9F-0CD1-448E-91F9-B3B85506135B}" srcOrd="0" destOrd="0" presId="urn:microsoft.com/office/officeart/2008/layout/AlternatingHexagons"/>
    <dgm:cxn modelId="{DEB55E5E-48D8-4FF5-B8D5-4B21FE3A1B69}" type="presParOf" srcId="{D7F9D438-0D57-422B-B12A-CA92DA8DBA48}" destId="{69F29864-AF99-4D04-8FC5-75049D38C74F}" srcOrd="1" destOrd="0" presId="urn:microsoft.com/office/officeart/2008/layout/AlternatingHexagons"/>
    <dgm:cxn modelId="{3B4CF535-1C58-4BA1-A6C4-B1AF488BDFA9}" type="presParOf" srcId="{D7F9D438-0D57-422B-B12A-CA92DA8DBA48}" destId="{67967448-7AB5-46E8-A98B-3F65856293F4}" srcOrd="2" destOrd="0" presId="urn:microsoft.com/office/officeart/2008/layout/AlternatingHexagons"/>
    <dgm:cxn modelId="{4189BA58-EF86-446C-97C0-577E0E009629}" type="presParOf" srcId="{D7F9D438-0D57-422B-B12A-CA92DA8DBA48}" destId="{864F6E3B-23FE-4058-BF31-4D70AA4B2208}" srcOrd="3" destOrd="0" presId="urn:microsoft.com/office/officeart/2008/layout/AlternatingHexagons"/>
    <dgm:cxn modelId="{4964721B-0077-4257-80E5-CEBD9CEBA9CE}" type="presParOf" srcId="{D7F9D438-0D57-422B-B12A-CA92DA8DBA48}" destId="{0D8A57FC-40E5-4C72-B08E-31106F26C40E}" srcOrd="4" destOrd="0" presId="urn:microsoft.com/office/officeart/2008/layout/AlternatingHexagons"/>
    <dgm:cxn modelId="{2ED7803B-27EB-4EA5-9557-FDF16AA8A699}" type="presParOf" srcId="{62A2BD65-B81A-4F82-AAF9-E069E81E1666}" destId="{861AD8B4-D6E2-40D3-83BB-981AFCBD3E24}" srcOrd="3" destOrd="0" presId="urn:microsoft.com/office/officeart/2008/layout/AlternatingHexagons"/>
    <dgm:cxn modelId="{8FD9D0D7-983C-489F-A88B-A83A0183FE3B}" type="presParOf" srcId="{62A2BD65-B81A-4F82-AAF9-E069E81E1666}" destId="{54C1CD15-8A62-40AA-9D6F-8448A5F055BF}" srcOrd="4" destOrd="0" presId="urn:microsoft.com/office/officeart/2008/layout/AlternatingHexagons"/>
    <dgm:cxn modelId="{DE569A7D-7413-4D06-8FC4-19DD57071FEA}" type="presParOf" srcId="{54C1CD15-8A62-40AA-9D6F-8448A5F055BF}" destId="{B3699AA5-94FF-426E-BAA8-D29301DD2480}" srcOrd="0" destOrd="0" presId="urn:microsoft.com/office/officeart/2008/layout/AlternatingHexagons"/>
    <dgm:cxn modelId="{7F2E8825-E3D9-4E8B-AF49-F42540AD225D}" type="presParOf" srcId="{54C1CD15-8A62-40AA-9D6F-8448A5F055BF}" destId="{CF52DA49-EC19-465A-94E1-B23178FA177E}" srcOrd="1" destOrd="0" presId="urn:microsoft.com/office/officeart/2008/layout/AlternatingHexagons"/>
    <dgm:cxn modelId="{8F018CB1-9B03-439D-895D-0702D4867ADA}" type="presParOf" srcId="{54C1CD15-8A62-40AA-9D6F-8448A5F055BF}" destId="{B77A2C85-3AF8-48FF-9FAA-DD0E6FDB3D84}" srcOrd="2" destOrd="0" presId="urn:microsoft.com/office/officeart/2008/layout/AlternatingHexagons"/>
    <dgm:cxn modelId="{91383A85-A9D6-4F86-A16D-1EF9F2A358F9}" type="presParOf" srcId="{54C1CD15-8A62-40AA-9D6F-8448A5F055BF}" destId="{22DD5CDB-4F6E-4677-8B25-F47426768315}" srcOrd="3" destOrd="0" presId="urn:microsoft.com/office/officeart/2008/layout/AlternatingHexagons"/>
    <dgm:cxn modelId="{DE5AD8A4-DCA0-40BD-AF24-F37701289EF8}" type="presParOf" srcId="{54C1CD15-8A62-40AA-9D6F-8448A5F055BF}" destId="{C6C62C31-B786-4E76-B723-A88D19EFCB0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D93F0-8A37-449B-9B11-9B2EF0F8B1B9}">
      <dsp:nvSpPr>
        <dsp:cNvPr id="0" name=""/>
        <dsp:cNvSpPr/>
      </dsp:nvSpPr>
      <dsp:spPr>
        <a:xfrm rot="5400000">
          <a:off x="4883708" y="131166"/>
          <a:ext cx="2000548" cy="1740477"/>
        </a:xfrm>
        <a:prstGeom prst="hexagon">
          <a:avLst>
            <a:gd name="adj" fmla="val 25000"/>
            <a:gd name="vf" fmla="val 115470"/>
          </a:avLst>
        </a:prstGeom>
        <a:solidFill>
          <a:srgbClr val="DEDEDE"/>
        </a:solidFill>
        <a:ln w="57150" cap="flat" cmpd="sng" algn="ctr">
          <a:solidFill>
            <a:srgbClr val="E571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Apkārtraksti </a:t>
          </a:r>
          <a:r>
            <a:rPr lang="lv-LV" sz="1600" b="0" kern="1200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(</a:t>
          </a:r>
          <a:r>
            <a:rPr lang="lv-LV" sz="1600" b="0" i="1" kern="1200" dirty="0" err="1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newsletter</a:t>
          </a:r>
          <a:r>
            <a:rPr lang="lv-LV" sz="1600" b="0" i="1" kern="1200" dirty="0">
              <a:solidFill>
                <a:schemeClr val="accent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)</a:t>
          </a:r>
          <a:endParaRPr lang="lv-LV" sz="1600" b="0" kern="1200" dirty="0">
            <a:solidFill>
              <a:schemeClr val="accent1"/>
            </a:solidFill>
            <a:latin typeface="+mj-lt"/>
            <a:ea typeface="Verdana" panose="020B0604030504040204" pitchFamily="34" charset="0"/>
            <a:cs typeface="Arial" panose="020B0604020202020204" pitchFamily="34" charset="0"/>
          </a:endParaRPr>
        </a:p>
      </dsp:txBody>
      <dsp:txXfrm rot="-5400000">
        <a:off x="5284967" y="312883"/>
        <a:ext cx="1198029" cy="1377044"/>
      </dsp:txXfrm>
    </dsp:sp>
    <dsp:sp modelId="{78E70237-73F8-4D73-9156-5BB9ED475008}">
      <dsp:nvSpPr>
        <dsp:cNvPr id="0" name=""/>
        <dsp:cNvSpPr/>
      </dsp:nvSpPr>
      <dsp:spPr>
        <a:xfrm>
          <a:off x="6900783" y="538971"/>
          <a:ext cx="2232612" cy="951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Reizi divās nedēļās (mērķētām auditorijām)</a:t>
          </a:r>
        </a:p>
      </dsp:txBody>
      <dsp:txXfrm>
        <a:off x="6900783" y="538971"/>
        <a:ext cx="2232612" cy="951993"/>
      </dsp:txXfrm>
    </dsp:sp>
    <dsp:sp modelId="{32E96EF7-B164-4855-BD8C-10433F33DDF5}">
      <dsp:nvSpPr>
        <dsp:cNvPr id="0" name=""/>
        <dsp:cNvSpPr/>
      </dsp:nvSpPr>
      <dsp:spPr>
        <a:xfrm rot="5400000">
          <a:off x="3004444" y="130035"/>
          <a:ext cx="2000548" cy="1740477"/>
        </a:xfrm>
        <a:prstGeom prst="hexagon">
          <a:avLst>
            <a:gd name="adj" fmla="val 25000"/>
            <a:gd name="vf" fmla="val 115470"/>
          </a:avLst>
        </a:prstGeom>
        <a:solidFill>
          <a:srgbClr val="001B6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chemeClr val="bg1"/>
            </a:solidFill>
            <a:latin typeface="+mj-lt"/>
            <a:ea typeface="Verdana" panose="020B0604030504040204" pitchFamily="34" charset="0"/>
          </a:endParaRPr>
        </a:p>
      </dsp:txBody>
      <dsp:txXfrm rot="-5400000">
        <a:off x="3405703" y="311752"/>
        <a:ext cx="1198029" cy="1377044"/>
      </dsp:txXfrm>
    </dsp:sp>
    <dsp:sp modelId="{EF0FC1F6-1C4D-4DF8-83E9-E0581DB1169B}">
      <dsp:nvSpPr>
        <dsp:cNvPr id="0" name=""/>
        <dsp:cNvSpPr/>
      </dsp:nvSpPr>
      <dsp:spPr>
        <a:xfrm rot="5400000">
          <a:off x="3877715" y="1807128"/>
          <a:ext cx="2018994" cy="1844941"/>
        </a:xfrm>
        <a:prstGeom prst="hexagon">
          <a:avLst>
            <a:gd name="adj" fmla="val 25000"/>
            <a:gd name="vf" fmla="val 115470"/>
          </a:avLst>
        </a:prstGeom>
        <a:solidFill>
          <a:srgbClr val="001B6C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latin typeface="+mj-lt"/>
              <a:ea typeface="Verdana" panose="020B0604030504040204" pitchFamily="34" charset="0"/>
            </a:rPr>
            <a:t>Atvērto</a:t>
          </a:r>
          <a:r>
            <a:rPr lang="lv-LV" sz="1600" b="0" kern="1200" baseline="0" dirty="0">
              <a:latin typeface="+mj-lt"/>
              <a:ea typeface="Verdana" panose="020B0604030504040204" pitchFamily="34" charset="0"/>
            </a:rPr>
            <a:t> durvju dienas individuāli katram resoram</a:t>
          </a:r>
          <a:endParaRPr lang="lv-LV" sz="1600" b="0" kern="1200" dirty="0">
            <a:latin typeface="+mj-lt"/>
            <a:ea typeface="Verdana" panose="020B0604030504040204" pitchFamily="34" charset="0"/>
          </a:endParaRPr>
        </a:p>
      </dsp:txBody>
      <dsp:txXfrm rot="-5400000">
        <a:off x="4258977" y="2042097"/>
        <a:ext cx="1256469" cy="1375004"/>
      </dsp:txXfrm>
    </dsp:sp>
    <dsp:sp modelId="{2F939C72-ACD7-43D6-A188-AB2B94B8AB2D}">
      <dsp:nvSpPr>
        <dsp:cNvPr id="0" name=""/>
        <dsp:cNvSpPr/>
      </dsp:nvSpPr>
      <dsp:spPr>
        <a:xfrm>
          <a:off x="1837672" y="2104855"/>
          <a:ext cx="2160592" cy="1200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7F4E2-F9AD-4D90-8AC5-6C8F61112167}">
      <dsp:nvSpPr>
        <dsp:cNvPr id="0" name=""/>
        <dsp:cNvSpPr/>
      </dsp:nvSpPr>
      <dsp:spPr>
        <a:xfrm rot="5400000">
          <a:off x="5844436" y="1849417"/>
          <a:ext cx="2000548" cy="1740477"/>
        </a:xfrm>
        <a:prstGeom prst="hexagon">
          <a:avLst>
            <a:gd name="adj" fmla="val 25000"/>
            <a:gd name="vf" fmla="val 115470"/>
          </a:avLst>
        </a:prstGeom>
        <a:solidFill>
          <a:srgbClr val="DEDE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Atsevišķas sanāksmes ar iestāžu IT</a:t>
          </a:r>
          <a:br>
            <a:rPr lang="lv-LV" sz="1600" kern="12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</a:br>
          <a:r>
            <a:rPr lang="lv-LV" sz="1600" kern="12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(1x mēnesī)</a:t>
          </a:r>
        </a:p>
      </dsp:txBody>
      <dsp:txXfrm rot="-5400000">
        <a:off x="6245695" y="2031134"/>
        <a:ext cx="1198029" cy="1377044"/>
      </dsp:txXfrm>
    </dsp:sp>
    <dsp:sp modelId="{4C61AE3A-44B1-450C-BA57-072318714A4A}">
      <dsp:nvSpPr>
        <dsp:cNvPr id="0" name=""/>
        <dsp:cNvSpPr/>
      </dsp:nvSpPr>
      <dsp:spPr>
        <a:xfrm rot="5400000">
          <a:off x="4894555" y="3470148"/>
          <a:ext cx="2001829" cy="1873101"/>
        </a:xfrm>
        <a:prstGeom prst="hexagon">
          <a:avLst>
            <a:gd name="adj" fmla="val 25000"/>
            <a:gd name="vf" fmla="val 115470"/>
          </a:avLst>
        </a:prstGeom>
        <a:solidFill>
          <a:srgbClr val="E571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Projekta uzraudzības</a:t>
          </a:r>
          <a:br>
            <a:rPr lang="lv-LV" sz="1600" b="1" kern="1200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</a:br>
          <a:r>
            <a:rPr lang="lv-LV" sz="1600" b="1" kern="1200" dirty="0"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sanāksmes</a:t>
          </a:r>
        </a:p>
      </dsp:txBody>
      <dsp:txXfrm rot="-5400000">
        <a:off x="5261065" y="3728695"/>
        <a:ext cx="1268809" cy="1356007"/>
      </dsp:txXfrm>
    </dsp:sp>
    <dsp:sp modelId="{1C0F8F1A-C606-4C5B-AC5A-D20D0A6707FE}">
      <dsp:nvSpPr>
        <dsp:cNvPr id="0" name=""/>
        <dsp:cNvSpPr/>
      </dsp:nvSpPr>
      <dsp:spPr>
        <a:xfrm>
          <a:off x="6958842" y="2151180"/>
          <a:ext cx="642077" cy="1200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671B2-E215-434E-AD2A-BC865EAF262C}">
      <dsp:nvSpPr>
        <dsp:cNvPr id="0" name=""/>
        <dsp:cNvSpPr/>
      </dsp:nvSpPr>
      <dsp:spPr>
        <a:xfrm rot="5400000">
          <a:off x="2926019" y="3548153"/>
          <a:ext cx="2000548" cy="1740477"/>
        </a:xfrm>
        <a:prstGeom prst="hexagon">
          <a:avLst>
            <a:gd name="adj" fmla="val 25000"/>
            <a:gd name="vf" fmla="val 115470"/>
          </a:avLst>
        </a:prstGeom>
        <a:solidFill>
          <a:srgbClr val="DEDE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0" kern="12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rPr>
            <a:t>Mājas lapā publicēti visi standartizētie procesi, sistēmas projektējums</a:t>
          </a:r>
          <a:endParaRPr lang="lv-LV" sz="1600" kern="1200" dirty="0">
            <a:solidFill>
              <a:srgbClr val="001B6C"/>
            </a:solidFill>
            <a:latin typeface="+mj-lt"/>
            <a:ea typeface="Verdana" panose="020B0604030504040204" pitchFamily="34" charset="0"/>
            <a:cs typeface="Arial" panose="020B0604020202020204" pitchFamily="34" charset="0"/>
          </a:endParaRPr>
        </a:p>
      </dsp:txBody>
      <dsp:txXfrm rot="-5400000">
        <a:off x="3327278" y="3729870"/>
        <a:ext cx="1198029" cy="1377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16F63-0FD8-431A-B728-9F1153B1AC4F}">
      <dsp:nvSpPr>
        <dsp:cNvPr id="0" name=""/>
        <dsp:cNvSpPr/>
      </dsp:nvSpPr>
      <dsp:spPr>
        <a:xfrm>
          <a:off x="611" y="416112"/>
          <a:ext cx="3040973" cy="306701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E571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>
              <a:solidFill>
                <a:schemeClr val="accent1"/>
              </a:solidFill>
            </a:rPr>
            <a:t>Integrāciju pārbūves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>
              <a:solidFill>
                <a:schemeClr val="accent1"/>
              </a:solidFill>
            </a:rPr>
            <a:t>Datu </a:t>
          </a:r>
          <a:r>
            <a:rPr lang="lv-LV" sz="2000" b="1" kern="1200" dirty="0" err="1">
              <a:solidFill>
                <a:schemeClr val="accent1"/>
              </a:solidFill>
            </a:rPr>
            <a:t>pārneses</a:t>
          </a:r>
          <a:endParaRPr lang="lv-LV" sz="2000" b="1" kern="1200" dirty="0">
            <a:solidFill>
              <a:schemeClr val="accent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>
              <a:solidFill>
                <a:schemeClr val="accent1"/>
              </a:solidFill>
            </a:rPr>
            <a:t>Nepieciešamie papildinājumi konfigurācijās</a:t>
          </a:r>
          <a:endParaRPr lang="lv-LV" sz="2000" b="1" kern="1200" dirty="0">
            <a:solidFill>
              <a:srgbClr val="001B6C"/>
            </a:solidFill>
          </a:endParaRPr>
        </a:p>
      </dsp:txBody>
      <dsp:txXfrm>
        <a:off x="445951" y="865265"/>
        <a:ext cx="2150293" cy="2168705"/>
      </dsp:txXfrm>
    </dsp:sp>
    <dsp:sp modelId="{BC59EADC-40B7-46DA-B95C-FCED3CA8774F}">
      <dsp:nvSpPr>
        <dsp:cNvPr id="0" name=""/>
        <dsp:cNvSpPr/>
      </dsp:nvSpPr>
      <dsp:spPr>
        <a:xfrm>
          <a:off x="3153276" y="1550717"/>
          <a:ext cx="797801" cy="797801"/>
        </a:xfrm>
        <a:prstGeom prst="chevron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500" kern="1200"/>
        </a:p>
      </dsp:txBody>
      <dsp:txXfrm>
        <a:off x="3153276" y="1550717"/>
        <a:ext cx="797801" cy="797801"/>
      </dsp:txXfrm>
    </dsp:sp>
    <dsp:sp modelId="{4EE7A28D-4EDA-4E54-A0F5-260F54F3CFE1}">
      <dsp:nvSpPr>
        <dsp:cNvPr id="0" name=""/>
        <dsp:cNvSpPr/>
      </dsp:nvSpPr>
      <dsp:spPr>
        <a:xfrm>
          <a:off x="4062771" y="402982"/>
          <a:ext cx="3027039" cy="3093270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E571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>
              <a:solidFill>
                <a:srgbClr val="001B6C"/>
              </a:solidFill>
              <a:effectLst/>
              <a:latin typeface="Times New Roman" panose="02020603050405020304" pitchFamily="18" charset="0"/>
            </a:rPr>
            <a:t>Kapacitātei</a:t>
          </a:r>
          <a:endParaRPr lang="lv-LV" sz="2000" kern="1200" dirty="0">
            <a:solidFill>
              <a:srgbClr val="001B6C"/>
            </a:solidFill>
          </a:endParaRPr>
        </a:p>
      </dsp:txBody>
      <dsp:txXfrm>
        <a:off x="4506071" y="855981"/>
        <a:ext cx="2140439" cy="2187272"/>
      </dsp:txXfrm>
    </dsp:sp>
    <dsp:sp modelId="{9E5D059C-945B-43F7-B10C-709266CA1275}">
      <dsp:nvSpPr>
        <dsp:cNvPr id="0" name=""/>
        <dsp:cNvSpPr/>
      </dsp:nvSpPr>
      <dsp:spPr>
        <a:xfrm>
          <a:off x="7201502" y="1550717"/>
          <a:ext cx="797801" cy="797801"/>
        </a:xfrm>
        <a:prstGeom prst="chevron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500" kern="1200"/>
        </a:p>
      </dsp:txBody>
      <dsp:txXfrm>
        <a:off x="7201502" y="1550717"/>
        <a:ext cx="797801" cy="797801"/>
      </dsp:txXfrm>
    </dsp:sp>
    <dsp:sp modelId="{3937955F-1EF8-486E-9A8D-55F8FBA18F3F}">
      <dsp:nvSpPr>
        <dsp:cNvPr id="0" name=""/>
        <dsp:cNvSpPr/>
      </dsp:nvSpPr>
      <dsp:spPr>
        <a:xfrm>
          <a:off x="8110996" y="385713"/>
          <a:ext cx="3134164" cy="3127809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E571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>
              <a:solidFill>
                <a:srgbClr val="001B6C"/>
              </a:solidFill>
              <a:effectLst/>
              <a:latin typeface="Times New Roman" panose="02020603050405020304" pitchFamily="18" charset="0"/>
            </a:rPr>
            <a:t>Licencēm</a:t>
          </a:r>
          <a:endParaRPr lang="lv-LV" sz="2000" kern="1200" dirty="0">
            <a:solidFill>
              <a:srgbClr val="001B6C"/>
            </a:solidFill>
          </a:endParaRPr>
        </a:p>
      </dsp:txBody>
      <dsp:txXfrm>
        <a:off x="8569984" y="843770"/>
        <a:ext cx="2216188" cy="22116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F51B5-48AA-49B3-AE67-3E2A16CD75C5}">
      <dsp:nvSpPr>
        <dsp:cNvPr id="0" name=""/>
        <dsp:cNvSpPr/>
      </dsp:nvSpPr>
      <dsp:spPr>
        <a:xfrm rot="5400000">
          <a:off x="3518095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rgbClr val="001B6C"/>
              </a:solidFill>
            </a:rPr>
            <a:t>Novirzīt pilna laika projekta vadītājus un ekspertus</a:t>
          </a:r>
        </a:p>
      </dsp:txBody>
      <dsp:txXfrm rot="-5400000">
        <a:off x="3920976" y="313106"/>
        <a:ext cx="1202866" cy="1382606"/>
      </dsp:txXfrm>
    </dsp:sp>
    <dsp:sp modelId="{A797DDDA-E10E-4B48-930D-E4C4BC7733DC}">
      <dsp:nvSpPr>
        <dsp:cNvPr id="0" name=""/>
        <dsp:cNvSpPr/>
      </dsp:nvSpPr>
      <dsp:spPr>
        <a:xfrm>
          <a:off x="1366116" y="2129912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A9C9C-DA8E-49BB-A68D-CC648B30390D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>
            <a:solidFill>
              <a:srgbClr val="001B6C"/>
            </a:solidFill>
          </a:endParaRPr>
        </a:p>
      </dsp:txBody>
      <dsp:txXfrm rot="-5400000">
        <a:off x="2022380" y="313106"/>
        <a:ext cx="1202866" cy="1382606"/>
      </dsp:txXfrm>
    </dsp:sp>
    <dsp:sp modelId="{CA871C9F-0CD1-448E-91F9-B3B85506135B}">
      <dsp:nvSpPr>
        <dsp:cNvPr id="0" name=""/>
        <dsp:cNvSpPr/>
      </dsp:nvSpPr>
      <dsp:spPr>
        <a:xfrm rot="5400000">
          <a:off x="255953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rgbClr val="001B6C"/>
              </a:solidFill>
            </a:rPr>
            <a:t>Ļoti laba sadarbība ministrijai ar iestādēm</a:t>
          </a:r>
        </a:p>
      </dsp:txBody>
      <dsp:txXfrm rot="-5400000">
        <a:off x="2962418" y="2018030"/>
        <a:ext cx="1202866" cy="1382606"/>
      </dsp:txXfrm>
    </dsp:sp>
    <dsp:sp modelId="{69F29864-AF99-4D04-8FC5-75049D38C74F}">
      <dsp:nvSpPr>
        <dsp:cNvPr id="0" name=""/>
        <dsp:cNvSpPr/>
      </dsp:nvSpPr>
      <dsp:spPr>
        <a:xfrm>
          <a:off x="1827298" y="393597"/>
          <a:ext cx="1596423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rgbClr val="001B6C"/>
              </a:solidFill>
            </a:rPr>
            <a:t>Identificēt problēmas – sadarboties, risināt</a:t>
          </a:r>
        </a:p>
      </dsp:txBody>
      <dsp:txXfrm>
        <a:off x="1827298" y="393597"/>
        <a:ext cx="1596423" cy="1205177"/>
      </dsp:txXfrm>
    </dsp:sp>
    <dsp:sp modelId="{0D8A57FC-40E5-4C72-B08E-31106F26C40E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>
            <a:solidFill>
              <a:srgbClr val="001B6C"/>
            </a:solidFill>
          </a:endParaRPr>
        </a:p>
      </dsp:txBody>
      <dsp:txXfrm rot="-5400000">
        <a:off x="4849725" y="2018030"/>
        <a:ext cx="1202866" cy="1382606"/>
      </dsp:txXfrm>
    </dsp:sp>
    <dsp:sp modelId="{B3699AA5-94FF-426E-BAA8-D29301DD2480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>
            <a:solidFill>
              <a:srgbClr val="001B6C"/>
            </a:solidFill>
          </a:endParaRPr>
        </a:p>
      </dsp:txBody>
      <dsp:txXfrm rot="-5400000">
        <a:off x="3909687" y="3722953"/>
        <a:ext cx="1202866" cy="1382606"/>
      </dsp:txXfrm>
    </dsp:sp>
    <dsp:sp modelId="{CF52DA49-EC19-465A-94E1-B23178FA177E}">
      <dsp:nvSpPr>
        <dsp:cNvPr id="0" name=""/>
        <dsp:cNvSpPr/>
      </dsp:nvSpPr>
      <dsp:spPr>
        <a:xfrm>
          <a:off x="4713575" y="1876732"/>
          <a:ext cx="1459457" cy="1677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rgbClr val="001B6C"/>
              </a:solidFill>
            </a:rPr>
            <a:t>Noklausīties un izrunāt ar saviem kolēģiem</a:t>
          </a:r>
        </a:p>
      </dsp:txBody>
      <dsp:txXfrm>
        <a:off x="4713575" y="1876732"/>
        <a:ext cx="1459457" cy="1677220"/>
      </dsp:txXfrm>
    </dsp:sp>
    <dsp:sp modelId="{C6C62C31-B786-4E76-B723-A88D19EFCB06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 rot="-5400000">
        <a:off x="2022380" y="3722953"/>
        <a:ext cx="1202866" cy="1382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2A4F0C-6F4B-54D0-2789-C1319711B3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4EC68-DA34-B992-C2DE-9D362A483D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009FE66-012A-45F2-9AFD-57CDD91E46E6}" type="datetimeFigureOut">
              <a:rPr lang="en-GB"/>
              <a:pPr>
                <a:defRPr/>
              </a:pPr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E4E08-D180-54DE-7E65-1CCF60607C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C6730-7297-4B29-B5FB-62757BDFFB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2DD01C-7B95-4759-AD02-DD6E75A7F93C}" type="slidenum">
              <a:rPr lang="en-GB" altLang="lv-LV"/>
              <a:pPr>
                <a:defRPr/>
              </a:pPr>
              <a:t>‹#›</a:t>
            </a:fld>
            <a:endParaRPr lang="en-GB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C40A72-6D06-B494-24A4-88A14D93ED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974696-F7DB-B185-459B-E58E50EA44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6466BB-3E31-465A-B8AD-B0A544CE3B1A}" type="datetimeFigureOut">
              <a:rPr lang="lv-LV"/>
              <a:pPr>
                <a:defRPr/>
              </a:pPr>
              <a:t>16.10.2024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5D61FC9-DFC5-5FE2-A828-51A53EC186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EF779D0-449A-6F48-1124-49CFA872E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C405E-2EEA-4E32-C7BD-7400EEE531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6FD9-8DA4-8906-F9B6-7DE976E66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908377-C6CA-4F49-B986-B3094F0AD0E0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403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908377-C6CA-4F49-B986-B3094F0AD0E0}" type="slidenum">
              <a:rPr lang="lv-LV" altLang="lv-LV" smtClean="0"/>
              <a:pPr>
                <a:defRPr/>
              </a:pPr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03518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908377-C6CA-4F49-B986-B3094F0AD0E0}" type="slidenum">
              <a:rPr lang="lv-LV" altLang="lv-LV" smtClean="0"/>
              <a:pPr>
                <a:defRPr/>
              </a:pPr>
              <a:t>16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326399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9D007AB2-2A18-305F-A2DE-FBCC5B340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097FA390-D439-C656-D9D6-EEE3ED30D8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8750F5F-C24C-0C7E-3C9F-61E321DFF57C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70468" tIns="35234" rIns="70468" bIns="3523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24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47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54400" y="381000"/>
            <a:ext cx="8128000" cy="1036643"/>
          </a:xfrm>
        </p:spPr>
        <p:txBody>
          <a:bodyPr anchor="t">
            <a:normAutofit/>
          </a:bodyPr>
          <a:lstStyle>
            <a:lvl1pPr algn="l">
              <a:defRPr sz="3200" b="1">
                <a:solidFill>
                  <a:srgbClr val="4A77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Virsraksts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0" y="1752604"/>
            <a:ext cx="8128000" cy="4373573"/>
          </a:xfrm>
        </p:spPr>
        <p:txBody>
          <a:bodyPr>
            <a:normAutofit/>
          </a:bodyPr>
          <a:lstStyle>
            <a:lvl1pPr marL="457189" indent="-457189">
              <a:buClr>
                <a:srgbClr val="4A773C"/>
              </a:buClr>
              <a:buFont typeface="Arial" panose="020B0604020202020204" pitchFamily="34" charset="0"/>
              <a:buChar char="•"/>
              <a:defRPr sz="26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90575" indent="-380990">
              <a:buClr>
                <a:srgbClr val="4A773C"/>
              </a:buClr>
              <a:buFont typeface="Arial" panose="020B0604020202020204" pitchFamily="34" charset="0"/>
              <a:buChar char="•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Clr>
                <a:srgbClr val="4A773C"/>
              </a:buCl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</a:t>
            </a:r>
          </a:p>
          <a:p>
            <a:pPr lvl="1"/>
            <a:r>
              <a:rPr lang="lv-LV"/>
              <a:t>Teksts</a:t>
            </a:r>
          </a:p>
          <a:p>
            <a:pPr lvl="2"/>
            <a:r>
              <a:rPr lang="lv-LV"/>
              <a:t>Teksts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454400" y="6324600"/>
            <a:ext cx="2641600" cy="304800"/>
          </a:xfrm>
        </p:spPr>
        <p:txBody>
          <a:bodyPr>
            <a:noAutofit/>
          </a:bodyPr>
          <a:lstStyle>
            <a:lvl1pPr marL="0" indent="0">
              <a:buNone/>
              <a:defRPr sz="133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6502400" y="6324600"/>
            <a:ext cx="4876800" cy="304800"/>
          </a:xfrm>
        </p:spPr>
        <p:txBody>
          <a:bodyPr>
            <a:noAutofit/>
          </a:bodyPr>
          <a:lstStyle>
            <a:lvl1pPr marL="0" indent="0" algn="r">
              <a:buNone/>
              <a:defRPr sz="133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Prezentācijas nosaukums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6751302-5A83-435F-ACC8-74594750E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AAAC5911-8796-4595-AC93-3E8A633EA4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0" y="326924"/>
            <a:ext cx="1767963" cy="8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1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54BBAB0-EF54-4E54-A5F2-8D5BA13A08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9EED3097-A772-654C-65FF-397E74371B8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467850" y="303213"/>
            <a:ext cx="2171700" cy="1347787"/>
            <a:chOff x="9467975" y="287730"/>
            <a:chExt cx="2170714" cy="1348030"/>
          </a:xfrm>
        </p:grpSpPr>
        <p:pic>
          <p:nvPicPr>
            <p:cNvPr id="6" name="Picture 1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A095DDCB-E1D6-EADA-AA70-17DF87806FD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9287" y="381000"/>
              <a:ext cx="919402" cy="117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Content Placeholder 6">
              <a:extLst>
                <a:ext uri="{FF2B5EF4-FFF2-40B4-BE49-F238E27FC236}">
                  <a16:creationId xmlns:a16="http://schemas.microsoft.com/office/drawing/2014/main" id="{7B8C7382-B955-7202-FEB9-E87A831A4C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7975" y="287730"/>
              <a:ext cx="1179705" cy="1348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37" y="381000"/>
            <a:ext cx="6954982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7636" y="1752603"/>
            <a:ext cx="9144000" cy="437357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E879E6E-9534-8DF7-8FC2-521D1D0E08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4F8D1E0-BA0E-4823-BBAF-9B78F8F9B11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334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1FC8162-9677-87D1-B79C-3054EAED17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657603"/>
            <a:ext cx="9144000" cy="1384295"/>
          </a:xfrm>
        </p:spPr>
        <p:txBody>
          <a:bodyPr anchor="t">
            <a:normAutofit/>
          </a:bodyPr>
          <a:lstStyle>
            <a:lvl1pPr algn="l">
              <a:defRPr sz="18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381003"/>
            <a:ext cx="9144000" cy="32766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704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570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4093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6170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11404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663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81872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62D7EA39-92E4-820D-79BF-AEA314AE915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83BD2EF-9037-4D26-90CE-CD0B30B795D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776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050A32C4-2CAC-843A-9313-F153CD4A1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914400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1661319"/>
            <a:ext cx="4341091" cy="437356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1309" y="1661311"/>
            <a:ext cx="4341091" cy="437357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94B2D0B-2434-5D2F-4CA5-96996D989BD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B383BD-CF7C-4FCA-83F9-79E5F0ABF60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6955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6E1B21D-119D-8D88-7B54-21D6E1E1E6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914400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2386943"/>
            <a:ext cx="4350327" cy="373922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250544" y="2386943"/>
            <a:ext cx="4331856" cy="373923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438400" y="1851955"/>
            <a:ext cx="4350326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250544" y="1851956"/>
            <a:ext cx="4331855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C3F7B2EB-C3AF-3BA5-EE74-A060F1695AB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F4B8EA4-6D00-4DA6-990A-3DC1AAB0BF1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6699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6B0F42C6-757C-154F-E91A-66BAC247CE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914400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B831DF1A-A2A5-8493-CEAD-44EF3F98026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3A3C0B8-1420-462D-8B57-78ADB607F5A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830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7880F9A3-7B1E-E427-58B3-96310F0893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399637B2-732E-6486-27EF-3E0E27F91B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203A078-8BE7-420E-B9C2-0C270ABC70D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0087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D04E024B-D962-7E1A-D63D-CB2719D72A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145" y="272978"/>
            <a:ext cx="4342291" cy="1162051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0145" y="1435122"/>
            <a:ext cx="4342292" cy="469106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900"/>
            </a:lvl2pPr>
            <a:lvl3pPr marL="704681" indent="0">
              <a:buNone/>
              <a:defRPr sz="750"/>
            </a:lvl3pPr>
            <a:lvl4pPr marL="1057024" indent="0">
              <a:buNone/>
              <a:defRPr sz="750"/>
            </a:lvl4pPr>
            <a:lvl5pPr marL="1409364" indent="0">
              <a:buNone/>
              <a:defRPr sz="750"/>
            </a:lvl5pPr>
            <a:lvl6pPr marL="1761705" indent="0">
              <a:buNone/>
              <a:defRPr sz="750"/>
            </a:lvl6pPr>
            <a:lvl7pPr marL="2114047" indent="0">
              <a:buNone/>
              <a:defRPr sz="750"/>
            </a:lvl7pPr>
            <a:lvl8pPr marL="2466386" indent="0">
              <a:buNone/>
              <a:defRPr sz="750"/>
            </a:lvl8pPr>
            <a:lvl9pPr marL="2818729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19B4349-08DA-64B0-4C92-936A410D344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4788437-F7F0-498E-91A7-FA79AC532A6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229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C5E452B0-BA25-FC08-B5C8-483448268B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F4F872BE-83A0-CC67-F648-1400B2ED3F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814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72C27EC-3AD6-46CB-ECA5-D6B1F39CDB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ECBDDBD-3AA0-5602-DD9B-055CAF24CE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1AD0D-8659-2D20-6A5A-3D9F65A19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70468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0231C0-97C0-46D1-8294-4E8DE08B6E80}" type="datetime1">
              <a:rPr lang="en-US"/>
              <a:pPr>
                <a:defRPr/>
              </a:pPr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21805-2F8F-53D9-3F08-F8ED8B4FB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70468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88BDA-386E-8812-E7BC-FDF3C321A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A3A94D-F514-4894-BB8B-BA8070D56FB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</p:sldLayoutIdLst>
  <p:hf hdr="0" ftr="0" dt="0"/>
  <p:txStyles>
    <p:titleStyle>
      <a:lvl1pPr algn="ctr" defTabSz="703263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2pPr>
      <a:lvl3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3pPr>
      <a:lvl4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4pPr>
      <a:lvl5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5pPr>
      <a:lvl6pPr marL="3429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6pPr>
      <a:lvl7pPr marL="6858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7pPr>
      <a:lvl8pPr marL="10287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8pPr>
      <a:lvl9pPr marL="13716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9pPr>
    </p:titleStyle>
    <p:bodyStyle>
      <a:lvl1pPr marL="261938" indent="-261938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1907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79475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31900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84325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37876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90217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642559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94898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5234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70468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5702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0936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61705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14047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66386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818729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7200"/>
            <a:ext cx="6796088" cy="3057760"/>
          </a:xfrm>
          <a:prstGeom prst="rect">
            <a:avLst/>
          </a:prstGeom>
        </p:spPr>
      </p:pic>
      <p:pic>
        <p:nvPicPr>
          <p:cNvPr id="13314" name="Picture 1" descr="A picture containing icon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938" y="4491038"/>
            <a:ext cx="103346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 descr="A picture containing shape&#10;&#10;Description automatically genera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4332288"/>
            <a:ext cx="1492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lv-LV" altLang="lv-LV"/>
          </a:p>
        </p:txBody>
      </p:sp>
      <p:sp>
        <p:nvSpPr>
          <p:cNvPr id="13317" name="Title 1"/>
          <p:cNvSpPr>
            <a:spLocks noGrp="1"/>
          </p:cNvSpPr>
          <p:nvPr>
            <p:ph type="title"/>
          </p:nvPr>
        </p:nvSpPr>
        <p:spPr>
          <a:xfrm>
            <a:off x="7291388" y="3238959"/>
            <a:ext cx="4573587" cy="839330"/>
          </a:xfrm>
        </p:spPr>
        <p:txBody>
          <a:bodyPr>
            <a:noAutofit/>
          </a:bodyPr>
          <a:lstStyle/>
          <a:p>
            <a:r>
              <a:rPr lang="lv-LV" altLang="lv-LV" dirty="0">
                <a:solidFill>
                  <a:srgbClr val="E57100"/>
                </a:solidFill>
                <a:cs typeface="Times New Roman" panose="02020603050405020304" pitchFamily="18" charset="0"/>
              </a:rPr>
              <a:t>Informatīvs seminārs</a:t>
            </a:r>
          </a:p>
        </p:txBody>
      </p:sp>
      <p:sp>
        <p:nvSpPr>
          <p:cNvPr id="13318" name="TextBox 4"/>
          <p:cNvSpPr txBox="1">
            <a:spLocks noChangeArrowheads="1"/>
          </p:cNvSpPr>
          <p:nvPr/>
        </p:nvSpPr>
        <p:spPr bwMode="auto">
          <a:xfrm>
            <a:off x="3148013" y="6224588"/>
            <a:ext cx="589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lv-LV" altLang="lv-LV" sz="1600" dirty="0">
                <a:solidFill>
                  <a:srgbClr val="222222"/>
                </a:solidFill>
                <a:latin typeface="Verdana" panose="020B0604030504040204" pitchFamily="34" charset="0"/>
              </a:rPr>
              <a:t>ILGTSPĒJĪGA VALSTS FINANŠU RESURSU PĀRVALDĪBA</a:t>
            </a:r>
          </a:p>
          <a:p>
            <a:pPr eaLnBrk="1" hangingPunct="1"/>
            <a:endParaRPr lang="lv-LV" altLang="lv-LV" dirty="0"/>
          </a:p>
        </p:txBody>
      </p:sp>
      <p:sp>
        <p:nvSpPr>
          <p:cNvPr id="2" name="Taisnstūris 1"/>
          <p:cNvSpPr/>
          <p:nvPr/>
        </p:nvSpPr>
        <p:spPr>
          <a:xfrm>
            <a:off x="311944" y="3892477"/>
            <a:ext cx="49431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sz="3600" b="1" u="sng" dirty="0">
                <a:solidFill>
                  <a:schemeClr val="bg1"/>
                </a:solidFill>
                <a:uFill>
                  <a:solidFill>
                    <a:srgbClr val="E571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</a:rPr>
              <a:t>#</a:t>
            </a:r>
            <a:r>
              <a:rPr lang="lv-LV" sz="36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digitalizācija</a:t>
            </a:r>
            <a:endParaRPr lang="lv-LV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6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10</a:t>
            </a:fld>
            <a:endParaRPr lang="en-US" altLang="lv-LV"/>
          </a:p>
        </p:txBody>
      </p:sp>
      <p:grpSp>
        <p:nvGrpSpPr>
          <p:cNvPr id="6" name="Gruppieren 18">
            <a:extLst>
              <a:ext uri="{FF2B5EF4-FFF2-40B4-BE49-F238E27FC236}">
                <a16:creationId xmlns:a16="http://schemas.microsoft.com/office/drawing/2014/main" id="{046960B2-6E8E-3ECC-B848-2F1FEA7709EF}"/>
              </a:ext>
            </a:extLst>
          </p:cNvPr>
          <p:cNvGrpSpPr/>
          <p:nvPr/>
        </p:nvGrpSpPr>
        <p:grpSpPr bwMode="gray">
          <a:xfrm>
            <a:off x="1808843" y="2684147"/>
            <a:ext cx="9011200" cy="477355"/>
            <a:chOff x="5297568" y="3487699"/>
            <a:chExt cx="6454619" cy="233467"/>
          </a:xfrm>
          <a:solidFill>
            <a:srgbClr val="FFFFFF"/>
          </a:solidFill>
          <a:effectLst/>
        </p:grpSpPr>
        <p:sp>
          <p:nvSpPr>
            <p:cNvPr id="8" name="Rechteck 25">
              <a:extLst>
                <a:ext uri="{FF2B5EF4-FFF2-40B4-BE49-F238E27FC236}">
                  <a16:creationId xmlns:a16="http://schemas.microsoft.com/office/drawing/2014/main" id="{A1A80748-5D66-C2BC-D655-E7B780403D19}"/>
                </a:ext>
              </a:extLst>
            </p:cNvPr>
            <p:cNvSpPr/>
            <p:nvPr/>
          </p:nvSpPr>
          <p:spPr bwMode="gray">
            <a:xfrm>
              <a:off x="5297568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2023 I </a:t>
              </a:r>
              <a:r>
                <a:rPr lang="lv-LV" sz="1200" b="1" kern="0" dirty="0" err="1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pusg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Rechteck 26">
              <a:extLst>
                <a:ext uri="{FF2B5EF4-FFF2-40B4-BE49-F238E27FC236}">
                  <a16:creationId xmlns:a16="http://schemas.microsoft.com/office/drawing/2014/main" id="{94E44879-9686-7F90-F990-26759E365E37}"/>
                </a:ext>
              </a:extLst>
            </p:cNvPr>
            <p:cNvSpPr/>
            <p:nvPr/>
          </p:nvSpPr>
          <p:spPr bwMode="gray">
            <a:xfrm>
              <a:off x="6219604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2023 II </a:t>
              </a:r>
              <a:r>
                <a:rPr lang="lv-LV" sz="1200" b="1" kern="0" dirty="0" err="1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pusg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Rechteck 27">
              <a:extLst>
                <a:ext uri="{FF2B5EF4-FFF2-40B4-BE49-F238E27FC236}">
                  <a16:creationId xmlns:a16="http://schemas.microsoft.com/office/drawing/2014/main" id="{99CAE17B-FFE4-8F6A-B17D-6F0E7F10AC22}"/>
                </a:ext>
              </a:extLst>
            </p:cNvPr>
            <p:cNvSpPr/>
            <p:nvPr/>
          </p:nvSpPr>
          <p:spPr bwMode="gray">
            <a:xfrm>
              <a:off x="7141640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2024 I </a:t>
              </a:r>
              <a:r>
                <a:rPr lang="lv-LV" sz="1200" b="1" kern="0" dirty="0" err="1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pusg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Rechteck 28">
              <a:extLst>
                <a:ext uri="{FF2B5EF4-FFF2-40B4-BE49-F238E27FC236}">
                  <a16:creationId xmlns:a16="http://schemas.microsoft.com/office/drawing/2014/main" id="{1A41C572-F955-A015-4207-492353383446}"/>
                </a:ext>
              </a:extLst>
            </p:cNvPr>
            <p:cNvSpPr/>
            <p:nvPr/>
          </p:nvSpPr>
          <p:spPr bwMode="gray">
            <a:xfrm>
              <a:off x="8063676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2024 II </a:t>
              </a:r>
              <a:r>
                <a:rPr lang="lv-LV" sz="1200" b="1" kern="0" dirty="0" err="1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pusg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hteck 29">
              <a:extLst>
                <a:ext uri="{FF2B5EF4-FFF2-40B4-BE49-F238E27FC236}">
                  <a16:creationId xmlns:a16="http://schemas.microsoft.com/office/drawing/2014/main" id="{B5BEF226-BF88-9198-94A7-2E9A21510C7C}"/>
                </a:ext>
              </a:extLst>
            </p:cNvPr>
            <p:cNvSpPr/>
            <p:nvPr/>
          </p:nvSpPr>
          <p:spPr bwMode="gray">
            <a:xfrm>
              <a:off x="8985712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2025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Rechteck 30">
              <a:extLst>
                <a:ext uri="{FF2B5EF4-FFF2-40B4-BE49-F238E27FC236}">
                  <a16:creationId xmlns:a16="http://schemas.microsoft.com/office/drawing/2014/main" id="{9D36E456-2150-01EA-BC60-C20D39DB7F01}"/>
                </a:ext>
              </a:extLst>
            </p:cNvPr>
            <p:cNvSpPr/>
            <p:nvPr/>
          </p:nvSpPr>
          <p:spPr bwMode="gray">
            <a:xfrm>
              <a:off x="9907748" y="3487702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2026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Rechteck 31">
              <a:extLst>
                <a:ext uri="{FF2B5EF4-FFF2-40B4-BE49-F238E27FC236}">
                  <a16:creationId xmlns:a16="http://schemas.microsoft.com/office/drawing/2014/main" id="{8FFF4065-C5FA-8144-A42B-A4C294A8657D}"/>
                </a:ext>
              </a:extLst>
            </p:cNvPr>
            <p:cNvSpPr/>
            <p:nvPr/>
          </p:nvSpPr>
          <p:spPr bwMode="gray">
            <a:xfrm>
              <a:off x="10829781" y="3487699"/>
              <a:ext cx="922406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2027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DF34DC3-C6C5-EA77-B28E-3A8B636E0B1B}"/>
              </a:ext>
            </a:extLst>
          </p:cNvPr>
          <p:cNvSpPr txBox="1"/>
          <p:nvPr/>
        </p:nvSpPr>
        <p:spPr>
          <a:xfrm>
            <a:off x="485295" y="3212795"/>
            <a:ext cx="935881" cy="33855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Procesi</a:t>
            </a:r>
            <a:endParaRPr lang="lv-LV" sz="1600" b="1" dirty="0">
              <a:solidFill>
                <a:srgbClr val="001B6C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266E08-13F8-1975-9E51-B514D9E0F59B}"/>
              </a:ext>
            </a:extLst>
          </p:cNvPr>
          <p:cNvSpPr txBox="1"/>
          <p:nvPr/>
        </p:nvSpPr>
        <p:spPr>
          <a:xfrm>
            <a:off x="485295" y="4016281"/>
            <a:ext cx="2093872" cy="830997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Grāmatvedības un </a:t>
            </a:r>
            <a:r>
              <a:rPr lang="lv-LV" sz="1600" b="1" dirty="0" err="1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personāllietvedības</a:t>
            </a:r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 risinājums</a:t>
            </a:r>
            <a:endParaRPr lang="lv-LV" sz="1600" b="1" dirty="0">
              <a:solidFill>
                <a:srgbClr val="001B6C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236A2B-A534-B45E-96F6-7DD444541B40}"/>
              </a:ext>
            </a:extLst>
          </p:cNvPr>
          <p:cNvSpPr txBox="1"/>
          <p:nvPr/>
        </p:nvSpPr>
        <p:spPr>
          <a:xfrm>
            <a:off x="485295" y="5832523"/>
            <a:ext cx="1708893" cy="33855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Normatīvie akti</a:t>
            </a:r>
            <a:endParaRPr lang="lv-LV" sz="1600" b="1" dirty="0">
              <a:solidFill>
                <a:srgbClr val="001B6C"/>
              </a:solidFill>
              <a:latin typeface="+mj-lt"/>
            </a:endParaRPr>
          </a:p>
        </p:txBody>
      </p:sp>
      <p:sp>
        <p:nvSpPr>
          <p:cNvPr id="21" name="Rectangle: Rounded Corners 7">
            <a:extLst>
              <a:ext uri="{FF2B5EF4-FFF2-40B4-BE49-F238E27FC236}">
                <a16:creationId xmlns:a16="http://schemas.microsoft.com/office/drawing/2014/main" id="{8C6B734A-EA90-B0DC-A2CA-B104454269EF}"/>
              </a:ext>
            </a:extLst>
          </p:cNvPr>
          <p:cNvSpPr/>
          <p:nvPr/>
        </p:nvSpPr>
        <p:spPr>
          <a:xfrm>
            <a:off x="1981894" y="3242613"/>
            <a:ext cx="3692237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Procesu standartizācija</a:t>
            </a:r>
          </a:p>
        </p:txBody>
      </p:sp>
      <p:sp>
        <p:nvSpPr>
          <p:cNvPr id="22" name="Rectangle: Rounded Corners 61">
            <a:extLst>
              <a:ext uri="{FF2B5EF4-FFF2-40B4-BE49-F238E27FC236}">
                <a16:creationId xmlns:a16="http://schemas.microsoft.com/office/drawing/2014/main" id="{CD84FF11-070D-6A95-738B-2EF10245F7B3}"/>
              </a:ext>
            </a:extLst>
          </p:cNvPr>
          <p:cNvSpPr/>
          <p:nvPr/>
        </p:nvSpPr>
        <p:spPr>
          <a:xfrm>
            <a:off x="4590056" y="3873550"/>
            <a:ext cx="2003611" cy="367158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Projektējuma izstrāde</a:t>
            </a:r>
          </a:p>
        </p:txBody>
      </p:sp>
      <p:cxnSp>
        <p:nvCxnSpPr>
          <p:cNvPr id="23" name="Straight Connector 14335">
            <a:extLst>
              <a:ext uri="{FF2B5EF4-FFF2-40B4-BE49-F238E27FC236}">
                <a16:creationId xmlns:a16="http://schemas.microsoft.com/office/drawing/2014/main" id="{FB0E7F7A-EB98-A834-96CD-9A5552252E88}"/>
              </a:ext>
            </a:extLst>
          </p:cNvPr>
          <p:cNvCxnSpPr>
            <a:cxnSpLocks/>
          </p:cNvCxnSpPr>
          <p:nvPr/>
        </p:nvCxnSpPr>
        <p:spPr>
          <a:xfrm>
            <a:off x="6954759" y="2188387"/>
            <a:ext cx="6608" cy="4234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5BC74BF-A9D4-08FB-1251-222517A4D1FA}"/>
              </a:ext>
            </a:extLst>
          </p:cNvPr>
          <p:cNvSpPr txBox="1"/>
          <p:nvPr/>
        </p:nvSpPr>
        <p:spPr>
          <a:xfrm>
            <a:off x="6321098" y="2047685"/>
            <a:ext cx="1280588" cy="476726"/>
          </a:xfrm>
          <a:prstGeom prst="roundRect">
            <a:avLst/>
          </a:prstGeom>
          <a:solidFill>
            <a:srgbClr val="DEDEDE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1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EM, VM, ZM, KEM, VARAM</a:t>
            </a:r>
            <a:endParaRPr lang="en-US" sz="11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ectangle: Rounded Corners 14344">
            <a:extLst>
              <a:ext uri="{FF2B5EF4-FFF2-40B4-BE49-F238E27FC236}">
                <a16:creationId xmlns:a16="http://schemas.microsoft.com/office/drawing/2014/main" id="{821FA3AB-2725-95B2-FC26-11A485235BB8}"/>
              </a:ext>
            </a:extLst>
          </p:cNvPr>
          <p:cNvSpPr/>
          <p:nvPr/>
        </p:nvSpPr>
        <p:spPr>
          <a:xfrm>
            <a:off x="3009991" y="5901628"/>
            <a:ext cx="4922705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Izmaiņas normatīvos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B8EA10-F3EF-DF76-27B1-2FD287711474}"/>
              </a:ext>
            </a:extLst>
          </p:cNvPr>
          <p:cNvSpPr txBox="1"/>
          <p:nvPr/>
        </p:nvSpPr>
        <p:spPr>
          <a:xfrm>
            <a:off x="485295" y="5351000"/>
            <a:ext cx="2879740" cy="33855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Budžeta plānošanas risinājums</a:t>
            </a:r>
            <a:endParaRPr lang="lv-LV" sz="1600" b="1" dirty="0">
              <a:solidFill>
                <a:srgbClr val="001B6C"/>
              </a:solidFill>
              <a:latin typeface="+mj-lt"/>
            </a:endParaRPr>
          </a:p>
        </p:txBody>
      </p:sp>
      <p:sp>
        <p:nvSpPr>
          <p:cNvPr id="30" name="Rectangle: Rounded Corners 14346">
            <a:extLst>
              <a:ext uri="{FF2B5EF4-FFF2-40B4-BE49-F238E27FC236}">
                <a16:creationId xmlns:a16="http://schemas.microsoft.com/office/drawing/2014/main" id="{E147C167-A73C-71F1-6E3D-CF26A1D989CC}"/>
              </a:ext>
            </a:extLst>
          </p:cNvPr>
          <p:cNvSpPr/>
          <p:nvPr/>
        </p:nvSpPr>
        <p:spPr>
          <a:xfrm>
            <a:off x="6027600" y="5382550"/>
            <a:ext cx="3506487" cy="319093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Risinājumu plānošana un ieviešana</a:t>
            </a:r>
          </a:p>
        </p:txBody>
      </p:sp>
      <p:sp>
        <p:nvSpPr>
          <p:cNvPr id="31" name="Rectangle: Rounded Corners 14347">
            <a:extLst>
              <a:ext uri="{FF2B5EF4-FFF2-40B4-BE49-F238E27FC236}">
                <a16:creationId xmlns:a16="http://schemas.microsoft.com/office/drawing/2014/main" id="{FFAE5F81-F397-3C49-7B7F-8EEB7A625C36}"/>
              </a:ext>
            </a:extLst>
          </p:cNvPr>
          <p:cNvSpPr/>
          <p:nvPr/>
        </p:nvSpPr>
        <p:spPr>
          <a:xfrm>
            <a:off x="3955060" y="4454960"/>
            <a:ext cx="2396949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Iepirkumi</a:t>
            </a:r>
          </a:p>
        </p:txBody>
      </p:sp>
      <p:sp>
        <p:nvSpPr>
          <p:cNvPr id="32" name="Rectangle: Rounded Corners 14348">
            <a:extLst>
              <a:ext uri="{FF2B5EF4-FFF2-40B4-BE49-F238E27FC236}">
                <a16:creationId xmlns:a16="http://schemas.microsoft.com/office/drawing/2014/main" id="{21319BB1-4BDD-539A-9414-A6A407441BEF}"/>
              </a:ext>
            </a:extLst>
          </p:cNvPr>
          <p:cNvSpPr/>
          <p:nvPr/>
        </p:nvSpPr>
        <p:spPr>
          <a:xfrm>
            <a:off x="3955060" y="5382551"/>
            <a:ext cx="2050506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Iepirkums</a:t>
            </a:r>
          </a:p>
        </p:txBody>
      </p:sp>
      <p:cxnSp>
        <p:nvCxnSpPr>
          <p:cNvPr id="33" name="Straight Connector 14350">
            <a:extLst>
              <a:ext uri="{FF2B5EF4-FFF2-40B4-BE49-F238E27FC236}">
                <a16:creationId xmlns:a16="http://schemas.microsoft.com/office/drawing/2014/main" id="{ACF22DAD-7592-454C-B87F-265435E4920F}"/>
              </a:ext>
            </a:extLst>
          </p:cNvPr>
          <p:cNvCxnSpPr/>
          <p:nvPr/>
        </p:nvCxnSpPr>
        <p:spPr>
          <a:xfrm>
            <a:off x="374837" y="3624553"/>
            <a:ext cx="10445206" cy="2203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14358">
            <a:extLst>
              <a:ext uri="{FF2B5EF4-FFF2-40B4-BE49-F238E27FC236}">
                <a16:creationId xmlns:a16="http://schemas.microsoft.com/office/drawing/2014/main" id="{E6C3C0CE-900A-9A54-D513-C705733D4895}"/>
              </a:ext>
            </a:extLst>
          </p:cNvPr>
          <p:cNvCxnSpPr>
            <a:cxnSpLocks/>
          </p:cNvCxnSpPr>
          <p:nvPr/>
        </p:nvCxnSpPr>
        <p:spPr>
          <a:xfrm>
            <a:off x="8245048" y="2401677"/>
            <a:ext cx="0" cy="4109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14360">
            <a:extLst>
              <a:ext uri="{FF2B5EF4-FFF2-40B4-BE49-F238E27FC236}">
                <a16:creationId xmlns:a16="http://schemas.microsoft.com/office/drawing/2014/main" id="{F20C1D0F-69C0-D6C1-B307-11318A4CEE15}"/>
              </a:ext>
            </a:extLst>
          </p:cNvPr>
          <p:cNvCxnSpPr>
            <a:cxnSpLocks/>
          </p:cNvCxnSpPr>
          <p:nvPr/>
        </p:nvCxnSpPr>
        <p:spPr>
          <a:xfrm flipH="1">
            <a:off x="9517889" y="2511499"/>
            <a:ext cx="14396" cy="3911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4352">
            <a:extLst>
              <a:ext uri="{FF2B5EF4-FFF2-40B4-BE49-F238E27FC236}">
                <a16:creationId xmlns:a16="http://schemas.microsoft.com/office/drawing/2014/main" id="{CACDABBC-238B-9790-DA6F-EEB9C34E75E6}"/>
              </a:ext>
            </a:extLst>
          </p:cNvPr>
          <p:cNvCxnSpPr/>
          <p:nvPr/>
        </p:nvCxnSpPr>
        <p:spPr>
          <a:xfrm>
            <a:off x="2090704" y="33070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4353">
            <a:extLst>
              <a:ext uri="{FF2B5EF4-FFF2-40B4-BE49-F238E27FC236}">
                <a16:creationId xmlns:a16="http://schemas.microsoft.com/office/drawing/2014/main" id="{C3A0987C-A671-4DA5-1BDE-F43A3871C726}"/>
              </a:ext>
            </a:extLst>
          </p:cNvPr>
          <p:cNvCxnSpPr/>
          <p:nvPr/>
        </p:nvCxnSpPr>
        <p:spPr>
          <a:xfrm>
            <a:off x="374837" y="5288099"/>
            <a:ext cx="10445206" cy="78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4354">
            <a:extLst>
              <a:ext uri="{FF2B5EF4-FFF2-40B4-BE49-F238E27FC236}">
                <a16:creationId xmlns:a16="http://schemas.microsoft.com/office/drawing/2014/main" id="{2BDBA972-EDD7-4045-8F06-8569B8EE377B}"/>
              </a:ext>
            </a:extLst>
          </p:cNvPr>
          <p:cNvCxnSpPr/>
          <p:nvPr/>
        </p:nvCxnSpPr>
        <p:spPr>
          <a:xfrm>
            <a:off x="374837" y="5783854"/>
            <a:ext cx="10445206" cy="376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14356">
            <a:extLst>
              <a:ext uri="{FF2B5EF4-FFF2-40B4-BE49-F238E27FC236}">
                <a16:creationId xmlns:a16="http://schemas.microsoft.com/office/drawing/2014/main" id="{45FD4FFE-923E-150B-4048-81FB9995046E}"/>
              </a:ext>
            </a:extLst>
          </p:cNvPr>
          <p:cNvSpPr/>
          <p:nvPr/>
        </p:nvSpPr>
        <p:spPr>
          <a:xfrm>
            <a:off x="5755567" y="3242613"/>
            <a:ext cx="5064476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Standartizēto procesu papildināšana</a:t>
            </a:r>
          </a:p>
        </p:txBody>
      </p:sp>
      <p:cxnSp>
        <p:nvCxnSpPr>
          <p:cNvPr id="43" name="Straight Connector 14362">
            <a:extLst>
              <a:ext uri="{FF2B5EF4-FFF2-40B4-BE49-F238E27FC236}">
                <a16:creationId xmlns:a16="http://schemas.microsoft.com/office/drawing/2014/main" id="{B2FD69D0-1EDB-5B55-19A4-A16E23DBBD6D}"/>
              </a:ext>
            </a:extLst>
          </p:cNvPr>
          <p:cNvCxnSpPr>
            <a:cxnSpLocks/>
          </p:cNvCxnSpPr>
          <p:nvPr/>
        </p:nvCxnSpPr>
        <p:spPr>
          <a:xfrm>
            <a:off x="10820043" y="2145722"/>
            <a:ext cx="0" cy="427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L</a:t>
            </a:r>
            <a:r>
              <a:rPr lang="lv-LV" altLang="pl-PL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aika grafiks grāmatvedības</a:t>
            </a:r>
          </a:p>
          <a:p>
            <a:pPr>
              <a:defRPr/>
            </a:pPr>
            <a:r>
              <a:rPr lang="lv-LV" sz="2800" kern="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centralizācijā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35271E-82C8-D15A-6983-001B8A4656AE}"/>
              </a:ext>
            </a:extLst>
          </p:cNvPr>
          <p:cNvSpPr txBox="1"/>
          <p:nvPr/>
        </p:nvSpPr>
        <p:spPr>
          <a:xfrm>
            <a:off x="50836" y="6391747"/>
            <a:ext cx="11495618" cy="338554"/>
          </a:xfrm>
          <a:prstGeom prst="rect">
            <a:avLst/>
          </a:prstGeom>
          <a:solidFill>
            <a:schemeClr val="bg1"/>
          </a:solidFill>
          <a:ln>
            <a:solidFill>
              <a:srgbClr val="BFBFBF"/>
            </a:solidFill>
          </a:ln>
        </p:spPr>
        <p:txBody>
          <a:bodyPr wrap="square" lIns="0">
            <a:spAutoFit/>
          </a:bodyPr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Pārmaiņu vadība, komunikācija un pakalpojuma izveide</a:t>
            </a:r>
            <a:endParaRPr lang="lv-LV" sz="1600" b="1" dirty="0">
              <a:solidFill>
                <a:srgbClr val="001B6C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7008DF-51B7-02A3-45A0-FC81A3958D8E}"/>
              </a:ext>
            </a:extLst>
          </p:cNvPr>
          <p:cNvSpPr txBox="1"/>
          <p:nvPr/>
        </p:nvSpPr>
        <p:spPr>
          <a:xfrm>
            <a:off x="7740977" y="2047685"/>
            <a:ext cx="985365" cy="476726"/>
          </a:xfrm>
          <a:prstGeom prst="roundRect">
            <a:avLst/>
          </a:prstGeom>
          <a:solidFill>
            <a:srgbClr val="DEDEDE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1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TM, KM, IZM</a:t>
            </a:r>
            <a:endParaRPr lang="en-US" sz="11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7BEDE3E-3A2E-2438-EC80-A46402198048}"/>
              </a:ext>
            </a:extLst>
          </p:cNvPr>
          <p:cNvSpPr txBox="1"/>
          <p:nvPr/>
        </p:nvSpPr>
        <p:spPr>
          <a:xfrm>
            <a:off x="8998443" y="2047685"/>
            <a:ext cx="1053716" cy="476726"/>
          </a:xfrm>
          <a:prstGeom prst="roundRect">
            <a:avLst/>
          </a:prstGeom>
          <a:solidFill>
            <a:srgbClr val="DEDEDE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1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IeM, LM, ĀM,</a:t>
            </a:r>
            <a:endParaRPr lang="en-US" sz="11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AE3BA3-1B05-9BDE-E694-F66FE26F2931}"/>
              </a:ext>
            </a:extLst>
          </p:cNvPr>
          <p:cNvSpPr txBox="1"/>
          <p:nvPr/>
        </p:nvSpPr>
        <p:spPr>
          <a:xfrm>
            <a:off x="10122526" y="2047685"/>
            <a:ext cx="1423928" cy="476726"/>
          </a:xfrm>
          <a:prstGeom prst="roundRect">
            <a:avLst/>
          </a:prstGeom>
          <a:solidFill>
            <a:srgbClr val="DEDEDE"/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1100" b="1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AiM</a:t>
            </a:r>
            <a:r>
              <a:rPr lang="lv-LV" sz="11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drošības iestādes, SM</a:t>
            </a:r>
            <a:endParaRPr lang="en-US" sz="11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ectangle: Rounded Corners 14336">
            <a:extLst>
              <a:ext uri="{FF2B5EF4-FFF2-40B4-BE49-F238E27FC236}">
                <a16:creationId xmlns:a16="http://schemas.microsoft.com/office/drawing/2014/main" id="{06B0BE9B-D297-70CE-CAF0-1002AB04BCD6}"/>
              </a:ext>
            </a:extLst>
          </p:cNvPr>
          <p:cNvSpPr/>
          <p:nvPr/>
        </p:nvSpPr>
        <p:spPr>
          <a:xfrm>
            <a:off x="6393459" y="4455339"/>
            <a:ext cx="3633214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Konfigurācijas</a:t>
            </a:r>
          </a:p>
        </p:txBody>
      </p:sp>
      <p:sp>
        <p:nvSpPr>
          <p:cNvPr id="26" name="Rectangle: Rounded Corners 14339">
            <a:extLst>
              <a:ext uri="{FF2B5EF4-FFF2-40B4-BE49-F238E27FC236}">
                <a16:creationId xmlns:a16="http://schemas.microsoft.com/office/drawing/2014/main" id="{F2BF6E70-0735-024D-4F63-F3430F6D9AC7}"/>
              </a:ext>
            </a:extLst>
          </p:cNvPr>
          <p:cNvSpPr/>
          <p:nvPr/>
        </p:nvSpPr>
        <p:spPr>
          <a:xfrm>
            <a:off x="6593667" y="4845863"/>
            <a:ext cx="3934687" cy="319092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Datu migrācijas</a:t>
            </a:r>
          </a:p>
        </p:txBody>
      </p:sp>
      <p:sp>
        <p:nvSpPr>
          <p:cNvPr id="27" name="Rectangle: Rounded Corners 14343">
            <a:extLst>
              <a:ext uri="{FF2B5EF4-FFF2-40B4-BE49-F238E27FC236}">
                <a16:creationId xmlns:a16="http://schemas.microsoft.com/office/drawing/2014/main" id="{33278FC7-77E5-F65B-44D2-6B981673B764}"/>
              </a:ext>
            </a:extLst>
          </p:cNvPr>
          <p:cNvSpPr/>
          <p:nvPr/>
        </p:nvSpPr>
        <p:spPr>
          <a:xfrm>
            <a:off x="6734943" y="3763380"/>
            <a:ext cx="3387583" cy="596705"/>
          </a:xfrm>
          <a:prstGeom prst="roundRect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Projektējuma uzturēšana un papildināšana</a:t>
            </a:r>
          </a:p>
        </p:txBody>
      </p:sp>
      <p:sp>
        <p:nvSpPr>
          <p:cNvPr id="16" name="Rectangle: Rounded Corners 2">
            <a:extLst>
              <a:ext uri="{FF2B5EF4-FFF2-40B4-BE49-F238E27FC236}">
                <a16:creationId xmlns:a16="http://schemas.microsoft.com/office/drawing/2014/main" id="{58D53854-6FA7-D7AB-0A59-B37C46E4BA86}"/>
              </a:ext>
            </a:extLst>
          </p:cNvPr>
          <p:cNvSpPr/>
          <p:nvPr/>
        </p:nvSpPr>
        <p:spPr>
          <a:xfrm rot="16200000">
            <a:off x="-2217740" y="4265425"/>
            <a:ext cx="4810317" cy="374836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Projektu ietvars</a:t>
            </a:r>
          </a:p>
        </p:txBody>
      </p:sp>
    </p:spTree>
    <p:extLst>
      <p:ext uri="{BB962C8B-B14F-4D97-AF65-F5344CB8AC3E}">
        <p14:creationId xmlns:p14="http://schemas.microsoft.com/office/powerpoint/2010/main" val="20667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11</a:t>
            </a:fld>
            <a:endParaRPr lang="en-US" altLang="lv-LV"/>
          </a:p>
        </p:txBody>
      </p:sp>
      <p:sp>
        <p:nvSpPr>
          <p:cNvPr id="44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K</a:t>
            </a:r>
            <a:r>
              <a:rPr lang="lv-LV" altLang="pl-PL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omunikācija pārmaiņu laikā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graphicFrame>
        <p:nvGraphicFramePr>
          <p:cNvPr id="45" name="Shēma 44"/>
          <p:cNvGraphicFramePr/>
          <p:nvPr>
            <p:extLst>
              <p:ext uri="{D42A27DB-BD31-4B8C-83A1-F6EECF244321}">
                <p14:modId xmlns:p14="http://schemas.microsoft.com/office/powerpoint/2010/main" val="2613565099"/>
              </p:ext>
            </p:extLst>
          </p:nvPr>
        </p:nvGraphicFramePr>
        <p:xfrm>
          <a:off x="2245807" y="1354735"/>
          <a:ext cx="1087732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9121335" y="5439037"/>
            <a:ext cx="2770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1113"/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Projekta īstenošanas uzraudzības padomes</a:t>
            </a:r>
            <a:endParaRPr lang="lv-LV" sz="1600" dirty="0">
              <a:latin typeface="+mj-lt"/>
              <a:ea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48314" y="2251994"/>
            <a:ext cx="321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Individuālās intervijas iestādēs par specifiskiem jautājumiem (par integrācijām, datiem, procesiem, specifiskiem moduļiem)</a:t>
            </a:r>
          </a:p>
        </p:txBody>
      </p:sp>
      <p:sp>
        <p:nvSpPr>
          <p:cNvPr id="48" name="Sešstūris 47"/>
          <p:cNvSpPr/>
          <p:nvPr/>
        </p:nvSpPr>
        <p:spPr>
          <a:xfrm rot="5400000">
            <a:off x="1780781" y="3618653"/>
            <a:ext cx="2153753" cy="1928529"/>
          </a:xfrm>
          <a:prstGeom prst="hexagon">
            <a:avLst/>
          </a:prstGeom>
          <a:solidFill>
            <a:srgbClr val="001B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60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Attēls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2" y="3972857"/>
            <a:ext cx="1044859" cy="110994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5C78DDE7-F24C-1F6E-B32D-75EAAD89FD3B}"/>
              </a:ext>
            </a:extLst>
          </p:cNvPr>
          <p:cNvSpPr txBox="1"/>
          <p:nvPr/>
        </p:nvSpPr>
        <p:spPr>
          <a:xfrm>
            <a:off x="5475512" y="1680681"/>
            <a:ext cx="1536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Klātienes komunikācijas pasākumi ar grāmatvežiem resoros</a:t>
            </a:r>
          </a:p>
          <a:p>
            <a:endParaRPr lang="en-US" sz="1600" dirty="0">
              <a:solidFill>
                <a:schemeClr val="bg1"/>
              </a:solidFill>
              <a:latin typeface="+mj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62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55">
            <a:extLst>
              <a:ext uri="{FF2B5EF4-FFF2-40B4-BE49-F238E27FC236}">
                <a16:creationId xmlns:a16="http://schemas.microsoft.com/office/drawing/2014/main" id="{94A0249D-FD82-78C6-9776-97B6F852B4F6}"/>
              </a:ext>
            </a:extLst>
          </p:cNvPr>
          <p:cNvSpPr/>
          <p:nvPr/>
        </p:nvSpPr>
        <p:spPr>
          <a:xfrm>
            <a:off x="1529364" y="1949987"/>
            <a:ext cx="10662636" cy="4908014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>
            <a:outerShdw dist="25400" dir="2700000" algn="tl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b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sz="1600" b="1">
              <a:solidFill>
                <a:srgbClr val="000000"/>
              </a:solidFill>
              <a:latin typeface="+mj-lt"/>
              <a:ea typeface="Verdana" panose="020B0604030504040204" pitchFamily="34" charset="0"/>
              <a:cs typeface="Arial"/>
              <a:sym typeface="Arial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12</a:t>
            </a:fld>
            <a:endParaRPr lang="en-US" altLang="lv-LV"/>
          </a:p>
        </p:txBody>
      </p:sp>
      <p:sp>
        <p:nvSpPr>
          <p:cNvPr id="7" name="Rectangle: Rounded Corners 27">
            <a:extLst>
              <a:ext uri="{FF2B5EF4-FFF2-40B4-BE49-F238E27FC236}">
                <a16:creationId xmlns:a16="http://schemas.microsoft.com/office/drawing/2014/main" id="{195EF779-509A-D6D9-D230-B7B49A3F5B0E}"/>
              </a:ext>
            </a:extLst>
          </p:cNvPr>
          <p:cNvSpPr/>
          <p:nvPr/>
        </p:nvSpPr>
        <p:spPr>
          <a:xfrm>
            <a:off x="638979" y="5657850"/>
            <a:ext cx="720496" cy="1200150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</a:t>
            </a:r>
            <a:endParaRPr lang="lv-LV" sz="2400" dirty="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aisnstūris 4"/>
          <p:cNvSpPr/>
          <p:nvPr/>
        </p:nvSpPr>
        <p:spPr>
          <a:xfrm>
            <a:off x="2892581" y="3736771"/>
            <a:ext cx="640592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200" b="1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lv-LV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agatavošanās priekšdarbi</a:t>
            </a:r>
          </a:p>
          <a:p>
            <a:r>
              <a:rPr lang="lv-LV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finansējums</a:t>
            </a:r>
            <a:endParaRPr lang="lv-LV" sz="3200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39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tūris 8"/>
          <p:cNvSpPr/>
          <p:nvPr/>
        </p:nvSpPr>
        <p:spPr>
          <a:xfrm>
            <a:off x="-2" y="2533882"/>
            <a:ext cx="12192001" cy="3685347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v-LV">
              <a:solidFill>
                <a:schemeClr val="bg1"/>
              </a:solidFill>
            </a:endParaRPr>
          </a:p>
        </p:txBody>
      </p:sp>
      <p:cxnSp>
        <p:nvCxnSpPr>
          <p:cNvPr id="56" name="Taisns savienotājs 55"/>
          <p:cNvCxnSpPr/>
          <p:nvPr/>
        </p:nvCxnSpPr>
        <p:spPr>
          <a:xfrm>
            <a:off x="4779864" y="2137271"/>
            <a:ext cx="0" cy="38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46E3E5C-4BBB-1D0E-242D-3BE02F567B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4F8D1E0-BA0E-4823-BBAF-9B78F8F9B118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  <p:sp>
        <p:nvSpPr>
          <p:cNvPr id="25" name="Arrow: Right 21">
            <a:extLst>
              <a:ext uri="{FF2B5EF4-FFF2-40B4-BE49-F238E27FC236}">
                <a16:creationId xmlns:a16="http://schemas.microsoft.com/office/drawing/2014/main" id="{3B64CE8A-1434-AA5F-5A0C-A336E322A851}"/>
              </a:ext>
            </a:extLst>
          </p:cNvPr>
          <p:cNvSpPr/>
          <p:nvPr/>
        </p:nvSpPr>
        <p:spPr>
          <a:xfrm>
            <a:off x="1068415" y="2499722"/>
            <a:ext cx="3593578" cy="993431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Analīze pret standartizēto procesu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6" name="Arrow: Right 22">
            <a:extLst>
              <a:ext uri="{FF2B5EF4-FFF2-40B4-BE49-F238E27FC236}">
                <a16:creationId xmlns:a16="http://schemas.microsoft.com/office/drawing/2014/main" id="{FFAE6A0C-E7E2-B83B-A5CE-58DE2FBBC8B2}"/>
              </a:ext>
            </a:extLst>
          </p:cNvPr>
          <p:cNvSpPr/>
          <p:nvPr/>
        </p:nvSpPr>
        <p:spPr>
          <a:xfrm>
            <a:off x="1068416" y="4475737"/>
            <a:ext cx="4111272" cy="667512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Analīze par integrācijām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7" name="Arrow: Right 23">
            <a:extLst>
              <a:ext uri="{FF2B5EF4-FFF2-40B4-BE49-F238E27FC236}">
                <a16:creationId xmlns:a16="http://schemas.microsoft.com/office/drawing/2014/main" id="{AE9E6A4E-ADC6-A368-D416-558B0F72E316}"/>
              </a:ext>
            </a:extLst>
          </p:cNvPr>
          <p:cNvSpPr/>
          <p:nvPr/>
        </p:nvSpPr>
        <p:spPr>
          <a:xfrm>
            <a:off x="4127393" y="6007248"/>
            <a:ext cx="2161033" cy="518997"/>
          </a:xfrm>
          <a:prstGeom prst="roundRect">
            <a:avLst/>
          </a:prstGeom>
          <a:solidFill>
            <a:schemeClr val="bg1"/>
          </a:solidFill>
          <a:ln>
            <a:solidFill>
              <a:srgbClr val="E57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rgbClr val="001B6C"/>
                </a:solidFill>
                <a:latin typeface="+mj-lt"/>
                <a:cs typeface="Arial" panose="020B0604020202020204" pitchFamily="34" charset="0"/>
              </a:rPr>
              <a:t>Dati</a:t>
            </a:r>
            <a:endParaRPr lang="en-US" sz="1600" dirty="0">
              <a:solidFill>
                <a:srgbClr val="001B6C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8" name="Arrow: Right 26">
            <a:extLst>
              <a:ext uri="{FF2B5EF4-FFF2-40B4-BE49-F238E27FC236}">
                <a16:creationId xmlns:a16="http://schemas.microsoft.com/office/drawing/2014/main" id="{DC017528-2BAA-4D93-20DF-19CDD69ABDBD}"/>
              </a:ext>
            </a:extLst>
          </p:cNvPr>
          <p:cNvSpPr/>
          <p:nvPr/>
        </p:nvSpPr>
        <p:spPr>
          <a:xfrm>
            <a:off x="4834727" y="2499722"/>
            <a:ext cx="5478272" cy="993431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Izmaiņas procesos, projektējumā, konfigurācijās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1EA92073-70F3-D5B7-DA4B-0E2E1193937B}"/>
              </a:ext>
            </a:extLst>
          </p:cNvPr>
          <p:cNvSpPr/>
          <p:nvPr/>
        </p:nvSpPr>
        <p:spPr>
          <a:xfrm>
            <a:off x="6358530" y="6007248"/>
            <a:ext cx="1685548" cy="518997"/>
          </a:xfrm>
          <a:prstGeom prst="roundRect">
            <a:avLst/>
          </a:prstGeom>
          <a:solidFill>
            <a:schemeClr val="bg1"/>
          </a:solidFill>
          <a:ln>
            <a:solidFill>
              <a:srgbClr val="E57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rgbClr val="001B6C"/>
                </a:solidFill>
                <a:latin typeface="+mj-lt"/>
                <a:cs typeface="Arial" panose="020B0604020202020204" pitchFamily="34" charset="0"/>
              </a:rPr>
              <a:t>Analīze</a:t>
            </a:r>
            <a:endParaRPr lang="en-US" sz="1600" dirty="0">
              <a:solidFill>
                <a:srgbClr val="001B6C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87E8771B-A59E-0134-4D3D-3D53200B780C}"/>
              </a:ext>
            </a:extLst>
          </p:cNvPr>
          <p:cNvSpPr/>
          <p:nvPr/>
        </p:nvSpPr>
        <p:spPr>
          <a:xfrm>
            <a:off x="8113673" y="6007248"/>
            <a:ext cx="2161033" cy="518997"/>
          </a:xfrm>
          <a:prstGeom prst="roundRect">
            <a:avLst/>
          </a:prstGeom>
          <a:solidFill>
            <a:schemeClr val="bg1"/>
          </a:solidFill>
          <a:ln>
            <a:solidFill>
              <a:srgbClr val="E57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rgbClr val="001B6C"/>
                </a:solidFill>
                <a:latin typeface="+mj-lt"/>
                <a:cs typeface="Arial" panose="020B0604020202020204" pitchFamily="34" charset="0"/>
              </a:rPr>
              <a:t>Pārejas procesi</a:t>
            </a:r>
            <a:endParaRPr lang="en-US" sz="1600" dirty="0">
              <a:solidFill>
                <a:srgbClr val="001B6C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C9F4A286-3562-C610-9012-6793D2F7DB69}"/>
              </a:ext>
            </a:extLst>
          </p:cNvPr>
          <p:cNvSpPr/>
          <p:nvPr/>
        </p:nvSpPr>
        <p:spPr>
          <a:xfrm>
            <a:off x="2473036" y="5106267"/>
            <a:ext cx="7839964" cy="867930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Datu kārtošanas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39F62843-94BA-6339-E003-E388BD90EC8D}"/>
              </a:ext>
            </a:extLst>
          </p:cNvPr>
          <p:cNvSpPr/>
          <p:nvPr/>
        </p:nvSpPr>
        <p:spPr>
          <a:xfrm>
            <a:off x="2762463" y="3271864"/>
            <a:ext cx="2673602" cy="1177314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Starpresoru vienošanās par pieejām </a:t>
            </a:r>
            <a:r>
              <a:rPr lang="lv-LV" sz="1600" i="1" dirty="0" err="1">
                <a:latin typeface="+mj-lt"/>
                <a:cs typeface="Arial" panose="020B0604020202020204" pitchFamily="34" charset="0"/>
              </a:rPr>
              <a:t>Horizon</a:t>
            </a:r>
            <a:endParaRPr lang="en-US" sz="1600" i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S</a:t>
            </a:r>
            <a:r>
              <a:rPr lang="lv-LV" altLang="pl-PL" sz="2800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agatavošanās priekšdarbi</a:t>
            </a:r>
          </a:p>
          <a:p>
            <a:pPr>
              <a:defRPr/>
            </a:pPr>
            <a:r>
              <a:rPr lang="lv-LV" altLang="pl-PL" sz="2800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TM, IZM un KM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grpSp>
        <p:nvGrpSpPr>
          <p:cNvPr id="36" name="Gruppieren 18">
            <a:extLst>
              <a:ext uri="{FF2B5EF4-FFF2-40B4-BE49-F238E27FC236}">
                <a16:creationId xmlns:a16="http://schemas.microsoft.com/office/drawing/2014/main" id="{046960B2-6E8E-3ECC-B848-2F1FEA7709EF}"/>
              </a:ext>
            </a:extLst>
          </p:cNvPr>
          <p:cNvGrpSpPr/>
          <p:nvPr/>
        </p:nvGrpSpPr>
        <p:grpSpPr bwMode="gray">
          <a:xfrm>
            <a:off x="1068415" y="1927147"/>
            <a:ext cx="9244584" cy="477355"/>
            <a:chOff x="9907748" y="3487699"/>
            <a:chExt cx="1768512" cy="233467"/>
          </a:xfrm>
          <a:solidFill>
            <a:srgbClr val="FFFFFF"/>
          </a:solidFill>
          <a:effectLst/>
        </p:grpSpPr>
        <p:sp>
          <p:nvSpPr>
            <p:cNvPr id="42" name="Rechteck 30">
              <a:extLst>
                <a:ext uri="{FF2B5EF4-FFF2-40B4-BE49-F238E27FC236}">
                  <a16:creationId xmlns:a16="http://schemas.microsoft.com/office/drawing/2014/main" id="{9D36E456-2150-01EA-BC60-C20D39DB7F01}"/>
                </a:ext>
              </a:extLst>
            </p:cNvPr>
            <p:cNvSpPr/>
            <p:nvPr/>
          </p:nvSpPr>
          <p:spPr bwMode="gray">
            <a:xfrm>
              <a:off x="9907748" y="3487702"/>
              <a:ext cx="505345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2024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Rechteck 31">
              <a:extLst>
                <a:ext uri="{FF2B5EF4-FFF2-40B4-BE49-F238E27FC236}">
                  <a16:creationId xmlns:a16="http://schemas.microsoft.com/office/drawing/2014/main" id="{8FFF4065-C5FA-8144-A42B-A4C294A8657D}"/>
                </a:ext>
              </a:extLst>
            </p:cNvPr>
            <p:cNvSpPr/>
            <p:nvPr/>
          </p:nvSpPr>
          <p:spPr bwMode="gray">
            <a:xfrm>
              <a:off x="10442150" y="3487699"/>
              <a:ext cx="1234110" cy="233464"/>
            </a:xfrm>
            <a:prstGeom prst="roundRect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lIns="0" tIns="0" r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1200" b="1" kern="0" dirty="0">
                  <a:solidFill>
                    <a:srgbClr val="001B6C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2025</a:t>
              </a:r>
              <a:endParaRPr kumimoji="0" lang="en-US" sz="1200" b="1" i="0" u="none" strike="noStrike" kern="0" cap="none" normalizeH="0" baseline="0" noProof="0" dirty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B429A631-0048-1AB8-4D17-36D72EC4BD5F}"/>
              </a:ext>
            </a:extLst>
          </p:cNvPr>
          <p:cNvSpPr/>
          <p:nvPr/>
        </p:nvSpPr>
        <p:spPr>
          <a:xfrm>
            <a:off x="6687239" y="4455066"/>
            <a:ext cx="3625760" cy="667512"/>
          </a:xfrm>
          <a:prstGeom prst="rightArrow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+mj-lt"/>
                <a:cs typeface="Arial" panose="020B0604020202020204" pitchFamily="34" charset="0"/>
              </a:rPr>
              <a:t>Iestāžu integrāciju pārbūves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9" name="Arrow: Right 30">
            <a:extLst>
              <a:ext uri="{FF2B5EF4-FFF2-40B4-BE49-F238E27FC236}">
                <a16:creationId xmlns:a16="http://schemas.microsoft.com/office/drawing/2014/main" id="{1EA92073-70F3-D5B7-DA4B-0E2E1193937B}"/>
              </a:ext>
            </a:extLst>
          </p:cNvPr>
          <p:cNvSpPr/>
          <p:nvPr/>
        </p:nvSpPr>
        <p:spPr>
          <a:xfrm>
            <a:off x="5172138" y="4521053"/>
            <a:ext cx="1847720" cy="529362"/>
          </a:xfrm>
          <a:prstGeom prst="roundRect">
            <a:avLst/>
          </a:prstGeom>
          <a:solidFill>
            <a:schemeClr val="bg1"/>
          </a:solidFill>
          <a:ln>
            <a:solidFill>
              <a:srgbClr val="E571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rgbClr val="001B6C"/>
                </a:solidFill>
                <a:latin typeface="+mj-lt"/>
                <a:cs typeface="Arial" panose="020B0604020202020204" pitchFamily="34" charset="0"/>
              </a:rPr>
              <a:t>Sadarbības līgumi</a:t>
            </a:r>
            <a:endParaRPr lang="en-US" sz="1600" dirty="0">
              <a:solidFill>
                <a:srgbClr val="001B6C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5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46E3E5C-4BBB-1D0E-242D-3BE02F567B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4F8D1E0-BA0E-4823-BBAF-9B78F8F9B118}" type="slidenum">
              <a:rPr lang="en-US" altLang="lv-LV" smtClean="0"/>
              <a:pPr>
                <a:defRPr/>
              </a:pPr>
              <a:t>14</a:t>
            </a:fld>
            <a:endParaRPr lang="en-US" altLang="lv-LV"/>
          </a:p>
        </p:txBody>
      </p:sp>
      <p:graphicFrame>
        <p:nvGraphicFramePr>
          <p:cNvPr id="2" name="Shēma 1"/>
          <p:cNvGraphicFramePr/>
          <p:nvPr>
            <p:extLst>
              <p:ext uri="{D42A27DB-BD31-4B8C-83A1-F6EECF244321}">
                <p14:modId xmlns:p14="http://schemas.microsoft.com/office/powerpoint/2010/main" val="1599950731"/>
              </p:ext>
            </p:extLst>
          </p:nvPr>
        </p:nvGraphicFramePr>
        <p:xfrm>
          <a:off x="609599" y="1515125"/>
          <a:ext cx="11245773" cy="3899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F</a:t>
            </a:r>
            <a:r>
              <a:rPr lang="lv-LV" altLang="pl-PL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inansējuma jautājumi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9C10CE7-B869-2C90-8CBD-A1AD67041F87}"/>
              </a:ext>
            </a:extLst>
          </p:cNvPr>
          <p:cNvSpPr/>
          <p:nvPr/>
        </p:nvSpPr>
        <p:spPr>
          <a:xfrm>
            <a:off x="883146" y="4836219"/>
            <a:ext cx="2458636" cy="850208"/>
          </a:xfrm>
          <a:prstGeom prst="flowChartMagneticDisk">
            <a:avLst/>
          </a:prstGeom>
          <a:solidFill>
            <a:schemeClr val="bg1"/>
          </a:solidFill>
          <a:ln w="19050">
            <a:solidFill>
              <a:srgbClr val="E571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lv-LV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ANM/PP</a:t>
            </a:r>
            <a:endParaRPr lang="en-US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EDCCDF8-D556-C6C0-79E1-3DDDD853031C}"/>
              </a:ext>
            </a:extLst>
          </p:cNvPr>
          <p:cNvSpPr/>
          <p:nvPr/>
        </p:nvSpPr>
        <p:spPr>
          <a:xfrm>
            <a:off x="5005329" y="4836219"/>
            <a:ext cx="2347497" cy="811775"/>
          </a:xfrm>
          <a:prstGeom prst="flowChartMagneticDisk">
            <a:avLst/>
          </a:prstGeom>
          <a:solidFill>
            <a:schemeClr val="bg1"/>
          </a:solidFill>
          <a:ln w="19050">
            <a:solidFill>
              <a:srgbClr val="E571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lv-LV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PP</a:t>
            </a:r>
            <a:endParaRPr lang="en-US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EA607F3D-58FF-3317-32C2-D5930FBEEBA3}"/>
              </a:ext>
            </a:extLst>
          </p:cNvPr>
          <p:cNvSpPr/>
          <p:nvPr/>
        </p:nvSpPr>
        <p:spPr>
          <a:xfrm>
            <a:off x="9118211" y="4842006"/>
            <a:ext cx="2330761" cy="805988"/>
          </a:xfrm>
          <a:prstGeom prst="flowChartMagneticDisk">
            <a:avLst/>
          </a:prstGeom>
          <a:solidFill>
            <a:schemeClr val="bg1"/>
          </a:solidFill>
          <a:ln w="19050">
            <a:solidFill>
              <a:srgbClr val="E571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lv-LV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Pārdales/PP</a:t>
            </a:r>
            <a:endParaRPr lang="en-US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AB03AB-8BF3-B79C-FD70-4C946810615B}"/>
              </a:ext>
            </a:extLst>
          </p:cNvPr>
          <p:cNvSpPr txBox="1"/>
          <p:nvPr/>
        </p:nvSpPr>
        <p:spPr>
          <a:xfrm>
            <a:off x="609599" y="5853927"/>
            <a:ext cx="11176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i="1" dirty="0"/>
              <a:t>ANM - Eiropas Savienības Atveseļošanas un noturības mehānisma plāna 2. komponentes "Digitālā transformācija" reformas 2.1.2.r "Valsts IKT resursu izmantošanas efektivitātes un </a:t>
            </a:r>
            <a:r>
              <a:rPr lang="lv-LV" sz="1200" i="1" dirty="0" err="1"/>
              <a:t>sadarbspējas</a:t>
            </a:r>
            <a:r>
              <a:rPr lang="lv-LV" sz="1200" i="1" dirty="0"/>
              <a:t> paaugstināšana" investīcijas 2.1.2.1.i. "Pārvaldes centralizētās platformas un sistēmas" projekts "Valsts pārvaldes vienota valsts finanšu resursu plānošana un pārvaldības grāmatvedības pakalpojumu nodrošinājums, vienotās resursu vadības ieviešana"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200" i="1" dirty="0"/>
              <a:t>PP -  starpnozaru prioritārai pasākums “Vienotā pakalpojumu centra izveide” </a:t>
            </a:r>
          </a:p>
        </p:txBody>
      </p:sp>
    </p:spTree>
    <p:extLst>
      <p:ext uri="{BB962C8B-B14F-4D97-AF65-F5344CB8AC3E}">
        <p14:creationId xmlns:p14="http://schemas.microsoft.com/office/powerpoint/2010/main" val="1033266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55">
            <a:extLst>
              <a:ext uri="{FF2B5EF4-FFF2-40B4-BE49-F238E27FC236}">
                <a16:creationId xmlns:a16="http://schemas.microsoft.com/office/drawing/2014/main" id="{94A0249D-FD82-78C6-9776-97B6F852B4F6}"/>
              </a:ext>
            </a:extLst>
          </p:cNvPr>
          <p:cNvSpPr/>
          <p:nvPr/>
        </p:nvSpPr>
        <p:spPr>
          <a:xfrm>
            <a:off x="1529364" y="1949987"/>
            <a:ext cx="10662636" cy="4908014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>
            <a:outerShdw dist="25400" dir="2700000" algn="tl" rotWithShape="0">
              <a:schemeClr val="bg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b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sz="1600" b="1">
              <a:solidFill>
                <a:srgbClr val="000000"/>
              </a:solidFill>
              <a:latin typeface="+mj-lt"/>
              <a:ea typeface="Verdana" panose="020B0604030504040204" pitchFamily="34" charset="0"/>
              <a:cs typeface="Arial"/>
              <a:sym typeface="Arial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15</a:t>
            </a:fld>
            <a:endParaRPr lang="en-US" altLang="lv-LV"/>
          </a:p>
        </p:txBody>
      </p:sp>
      <p:sp>
        <p:nvSpPr>
          <p:cNvPr id="7" name="Rectangle: Rounded Corners 27">
            <a:extLst>
              <a:ext uri="{FF2B5EF4-FFF2-40B4-BE49-F238E27FC236}">
                <a16:creationId xmlns:a16="http://schemas.microsoft.com/office/drawing/2014/main" id="{195EF779-509A-D6D9-D230-B7B49A3F5B0E}"/>
              </a:ext>
            </a:extLst>
          </p:cNvPr>
          <p:cNvSpPr/>
          <p:nvPr/>
        </p:nvSpPr>
        <p:spPr>
          <a:xfrm>
            <a:off x="638979" y="5657850"/>
            <a:ext cx="720496" cy="1200150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</a:t>
            </a:r>
            <a:endParaRPr lang="lv-LV" sz="2400" dirty="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aisnstūris 4"/>
          <p:cNvSpPr/>
          <p:nvPr/>
        </p:nvSpPr>
        <p:spPr>
          <a:xfrm>
            <a:off x="2892581" y="3736771"/>
            <a:ext cx="903644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200" b="1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lv-LV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tziņas – kritiskie un veiksmes faktori</a:t>
            </a:r>
          </a:p>
          <a:p>
            <a:r>
              <a:rPr lang="lv-LV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sadarbībā</a:t>
            </a:r>
          </a:p>
        </p:txBody>
      </p:sp>
    </p:spTree>
    <p:extLst>
      <p:ext uri="{BB962C8B-B14F-4D97-AF65-F5344CB8AC3E}">
        <p14:creationId xmlns:p14="http://schemas.microsoft.com/office/powerpoint/2010/main" val="1548479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Shēma 20"/>
          <p:cNvGraphicFramePr/>
          <p:nvPr>
            <p:extLst>
              <p:ext uri="{D42A27DB-BD31-4B8C-83A1-F6EECF244321}">
                <p14:modId xmlns:p14="http://schemas.microsoft.com/office/powerpoint/2010/main" val="1382397117"/>
              </p:ext>
            </p:extLst>
          </p:nvPr>
        </p:nvGraphicFramePr>
        <p:xfrm>
          <a:off x="2024821" y="12731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46E3E5C-4BBB-1D0E-242D-3BE02F567B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4F8D1E0-BA0E-4823-BBAF-9B78F8F9B118}" type="slidenum">
              <a:rPr lang="en-US" altLang="lv-LV" smtClean="0"/>
              <a:pPr>
                <a:defRPr/>
              </a:pPr>
              <a:t>16</a:t>
            </a:fld>
            <a:endParaRPr lang="en-US" altLang="lv-LV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K</a:t>
            </a:r>
            <a:r>
              <a:rPr lang="lv-LV" altLang="pl-PL" sz="2800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ritiskie un veiksmes faktori</a:t>
            </a:r>
          </a:p>
          <a:p>
            <a:pPr>
              <a:defRPr/>
            </a:pPr>
            <a:r>
              <a:rPr lang="lv-LV" altLang="pl-PL" sz="2800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sadarbībā</a:t>
            </a:r>
          </a:p>
          <a:p>
            <a:pPr>
              <a:defRPr/>
            </a:pP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27619" y="5046317"/>
            <a:ext cx="18175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solidFill>
                  <a:srgbClr val="001B6C"/>
                </a:solidFill>
              </a:rPr>
              <a:t>Domāt valstiski   (katra specifika = papildus izmaksas valstij) –</a:t>
            </a:r>
            <a:r>
              <a:rPr lang="lv-LV" sz="1600" dirty="0"/>
              <a:t> </a:t>
            </a:r>
            <a:r>
              <a:rPr lang="lv-LV" sz="1600" dirty="0">
                <a:solidFill>
                  <a:srgbClr val="001B6C"/>
                </a:solidFill>
              </a:rPr>
              <a:t>pielāgot</a:t>
            </a:r>
            <a:endParaRPr lang="en-US" sz="1600" dirty="0">
              <a:solidFill>
                <a:srgbClr val="001B6C"/>
              </a:solidFill>
            </a:endParaRPr>
          </a:p>
        </p:txBody>
      </p:sp>
      <p:pic>
        <p:nvPicPr>
          <p:cNvPr id="23" name="Attēls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572" y="3587171"/>
            <a:ext cx="790575" cy="7905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30882" y="5046317"/>
            <a:ext cx="1817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00" dirty="0">
                <a:solidFill>
                  <a:srgbClr val="001B6C"/>
                </a:solidFill>
              </a:rPr>
              <a:t>Vairākas labās prakses – procesi, klasifikatori,</a:t>
            </a:r>
          </a:p>
          <a:p>
            <a:pPr algn="ctr"/>
            <a:r>
              <a:rPr lang="lv-LV" sz="1600" dirty="0">
                <a:solidFill>
                  <a:srgbClr val="001B6C"/>
                </a:solidFill>
              </a:rPr>
              <a:t>metodes salāgot vienā</a:t>
            </a:r>
          </a:p>
        </p:txBody>
      </p:sp>
    </p:spTree>
    <p:extLst>
      <p:ext uri="{BB962C8B-B14F-4D97-AF65-F5344CB8AC3E}">
        <p14:creationId xmlns:p14="http://schemas.microsoft.com/office/powerpoint/2010/main" val="2593334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4"/>
          <p:cNvSpPr txBox="1">
            <a:spLocks noChangeArrowheads="1"/>
          </p:cNvSpPr>
          <p:nvPr/>
        </p:nvSpPr>
        <p:spPr bwMode="auto">
          <a:xfrm>
            <a:off x="3148013" y="6224588"/>
            <a:ext cx="589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lv-LV" altLang="lv-LV" sz="1600" dirty="0">
                <a:solidFill>
                  <a:srgbClr val="222222"/>
                </a:solidFill>
                <a:latin typeface="Verdana" panose="020B0604030504040204" pitchFamily="34" charset="0"/>
              </a:rPr>
              <a:t>ILGTSPĒJĪGA VALSTS FINANŠU RESURSU PĀRVALDĪBA</a:t>
            </a:r>
          </a:p>
          <a:p>
            <a:pPr eaLnBrk="1" hangingPunct="1"/>
            <a:endParaRPr lang="lv-LV" altLang="lv-LV" dirty="0"/>
          </a:p>
        </p:txBody>
      </p:sp>
      <p:pic>
        <p:nvPicPr>
          <p:cNvPr id="34819" name="Picture 1" descr="A picture containing ico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938" y="4491038"/>
            <a:ext cx="103346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2" descr="A picture containing shape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4332288"/>
            <a:ext cx="1492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aisnstūris ar noapaļotiem stūriem 9"/>
          <p:cNvSpPr/>
          <p:nvPr/>
        </p:nvSpPr>
        <p:spPr>
          <a:xfrm>
            <a:off x="-82550" y="2997200"/>
            <a:ext cx="6796088" cy="2973388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v-LV">
              <a:solidFill>
                <a:srgbClr val="012269"/>
              </a:solidFill>
            </a:endParaRPr>
          </a:p>
        </p:txBody>
      </p:sp>
      <p:sp>
        <p:nvSpPr>
          <p:cNvPr id="3482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8300" y="4061351"/>
            <a:ext cx="5894388" cy="845086"/>
          </a:xfrm>
        </p:spPr>
        <p:txBody>
          <a:bodyPr/>
          <a:lstStyle/>
          <a:p>
            <a:r>
              <a:rPr lang="lv-LV" altLang="lv-LV" sz="3600" b="1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Times New Roman" panose="02020603050405020304" pitchFamily="18" charset="0"/>
              </a:rPr>
              <a:t>P</a:t>
            </a:r>
            <a:r>
              <a:rPr lang="lv-LV" altLang="lv-LV" sz="3600" b="1" dirty="0">
                <a:solidFill>
                  <a:srgbClr val="001B6C"/>
                </a:solidFill>
                <a:cs typeface="Times New Roman" panose="02020603050405020304" pitchFamily="18" charset="0"/>
              </a:rPr>
              <a:t>aldies!</a:t>
            </a:r>
          </a:p>
          <a:p>
            <a:endParaRPr lang="lv-LV" altLang="lv-LV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84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349500" y="381000"/>
            <a:ext cx="6904038" cy="1036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altLang="pl-PL" sz="3200" u="sng" dirty="0">
                <a:solidFill>
                  <a:schemeClr val="accent1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D</a:t>
            </a:r>
            <a:r>
              <a:rPr lang="lv-LV" altLang="pl-PL" sz="3200" dirty="0">
                <a:solidFill>
                  <a:schemeClr val="accent1"/>
                </a:solidFill>
                <a:cs typeface="Arial" panose="020B0604020202020204" pitchFamily="34" charset="0"/>
              </a:rPr>
              <a:t>arba kārtība</a:t>
            </a:r>
            <a:endParaRPr lang="lv-LV" altLang="lv-LV" sz="3200" dirty="0">
              <a:solidFill>
                <a:srgbClr val="012269"/>
              </a:solidFill>
              <a:cs typeface="Arial" panose="020B0604020202020204" pitchFamily="34" charset="0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7" name="Rectangle: Rounded Corners 27">
            <a:extLst>
              <a:ext uri="{FF2B5EF4-FFF2-40B4-BE49-F238E27FC236}">
                <a16:creationId xmlns:a16="http://schemas.microsoft.com/office/drawing/2014/main" id="{195EF779-509A-D6D9-D230-B7B49A3F5B0E}"/>
              </a:ext>
            </a:extLst>
          </p:cNvPr>
          <p:cNvSpPr/>
          <p:nvPr/>
        </p:nvSpPr>
        <p:spPr>
          <a:xfrm>
            <a:off x="2460033" y="2309988"/>
            <a:ext cx="496887" cy="70863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lang="lv-LV" sz="2400" dirty="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: Rounded Corners 27">
            <a:extLst>
              <a:ext uri="{FF2B5EF4-FFF2-40B4-BE49-F238E27FC236}">
                <a16:creationId xmlns:a16="http://schemas.microsoft.com/office/drawing/2014/main" id="{D93D7C33-1744-5A1A-26CA-79E25D3C120D}"/>
              </a:ext>
            </a:extLst>
          </p:cNvPr>
          <p:cNvSpPr/>
          <p:nvPr/>
        </p:nvSpPr>
        <p:spPr>
          <a:xfrm>
            <a:off x="2460033" y="3180465"/>
            <a:ext cx="496887" cy="5895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</p:txBody>
      </p:sp>
      <p:sp>
        <p:nvSpPr>
          <p:cNvPr id="9" name="Rectangle: Rounded Corners 27">
            <a:extLst>
              <a:ext uri="{FF2B5EF4-FFF2-40B4-BE49-F238E27FC236}">
                <a16:creationId xmlns:a16="http://schemas.microsoft.com/office/drawing/2014/main" id="{C3189EA9-7018-C469-FEE6-B4C3A133D88E}"/>
              </a:ext>
            </a:extLst>
          </p:cNvPr>
          <p:cNvSpPr/>
          <p:nvPr/>
        </p:nvSpPr>
        <p:spPr>
          <a:xfrm>
            <a:off x="2460033" y="3938635"/>
            <a:ext cx="496887" cy="63132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endParaRPr lang="lv-LV" sz="240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: Rounded Corners 55">
            <a:extLst>
              <a:ext uri="{FF2B5EF4-FFF2-40B4-BE49-F238E27FC236}">
                <a16:creationId xmlns:a16="http://schemas.microsoft.com/office/drawing/2014/main" id="{94A0249D-FD82-78C6-9776-97B6F852B4F6}"/>
              </a:ext>
            </a:extLst>
          </p:cNvPr>
          <p:cNvSpPr/>
          <p:nvPr/>
        </p:nvSpPr>
        <p:spPr>
          <a:xfrm>
            <a:off x="3038675" y="2333006"/>
            <a:ext cx="9153325" cy="681451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  <a:sym typeface="Arial"/>
              </a:rPr>
              <a:t>Reformas vīzija un ceļa karte </a:t>
            </a:r>
            <a:r>
              <a:rPr lang="lv-LV" sz="1600" b="1" dirty="0">
                <a:solidFill>
                  <a:srgbClr val="001B6C"/>
                </a:solidFill>
                <a:ea typeface="Verdana" panose="020B0604030504040204" pitchFamily="34" charset="0"/>
                <a:cs typeface="Arial"/>
                <a:sym typeface="Arial"/>
              </a:rPr>
              <a:t>- </a:t>
            </a:r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  <a:sym typeface="Arial"/>
              </a:rPr>
              <a:t>Valsts kanceleja</a:t>
            </a:r>
          </a:p>
        </p:txBody>
      </p:sp>
      <p:sp>
        <p:nvSpPr>
          <p:cNvPr id="12" name="Rectangle: Rounded Corners 55">
            <a:extLst>
              <a:ext uri="{FF2B5EF4-FFF2-40B4-BE49-F238E27FC236}">
                <a16:creationId xmlns:a16="http://schemas.microsoft.com/office/drawing/2014/main" id="{FBEDEB31-FDD8-17E7-5444-1778C8FF175E}"/>
              </a:ext>
            </a:extLst>
          </p:cNvPr>
          <p:cNvSpPr/>
          <p:nvPr/>
        </p:nvSpPr>
        <p:spPr>
          <a:xfrm>
            <a:off x="3038676" y="3938636"/>
            <a:ext cx="9153324" cy="631320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sz="1600" b="1" dirty="0">
                <a:solidFill>
                  <a:srgbClr val="001B6C"/>
                </a:solidFill>
                <a:ea typeface="Verdana" panose="020B0604030504040204" pitchFamily="34" charset="0"/>
                <a:cs typeface="Arial"/>
                <a:sym typeface="Arial"/>
              </a:rPr>
              <a:t>Sagatavošanās priekšdarbi un finansējums</a:t>
            </a:r>
          </a:p>
        </p:txBody>
      </p:sp>
      <p:sp>
        <p:nvSpPr>
          <p:cNvPr id="2" name="Rectangle: Rounded Corners 27">
            <a:extLst>
              <a:ext uri="{FF2B5EF4-FFF2-40B4-BE49-F238E27FC236}">
                <a16:creationId xmlns:a16="http://schemas.microsoft.com/office/drawing/2014/main" id="{F4BB2F60-D421-4268-109E-39612883B55E}"/>
              </a:ext>
            </a:extLst>
          </p:cNvPr>
          <p:cNvSpPr/>
          <p:nvPr/>
        </p:nvSpPr>
        <p:spPr>
          <a:xfrm>
            <a:off x="2460033" y="4748511"/>
            <a:ext cx="496887" cy="60733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lang="lv-LV" sz="240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: Rounded Corners 55">
            <a:extLst>
              <a:ext uri="{FF2B5EF4-FFF2-40B4-BE49-F238E27FC236}">
                <a16:creationId xmlns:a16="http://schemas.microsoft.com/office/drawing/2014/main" id="{40AD674C-C957-9EBE-9A1C-955D537ADE02}"/>
              </a:ext>
            </a:extLst>
          </p:cNvPr>
          <p:cNvSpPr/>
          <p:nvPr/>
        </p:nvSpPr>
        <p:spPr>
          <a:xfrm>
            <a:off x="3038676" y="3170529"/>
            <a:ext cx="9153324" cy="589528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sz="16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  <a:sym typeface="Arial"/>
              </a:rPr>
              <a:t>Reformas tvērums, pakalpojumi un darbu progress</a:t>
            </a:r>
          </a:p>
        </p:txBody>
      </p:sp>
      <p:sp>
        <p:nvSpPr>
          <p:cNvPr id="15" name="Rectangle: Rounded Corners 55">
            <a:extLst>
              <a:ext uri="{FF2B5EF4-FFF2-40B4-BE49-F238E27FC236}">
                <a16:creationId xmlns:a16="http://schemas.microsoft.com/office/drawing/2014/main" id="{EC8599DD-D78F-7658-39E7-5AED0B194A09}"/>
              </a:ext>
            </a:extLst>
          </p:cNvPr>
          <p:cNvSpPr/>
          <p:nvPr/>
        </p:nvSpPr>
        <p:spPr>
          <a:xfrm>
            <a:off x="3051377" y="4748534"/>
            <a:ext cx="9140623" cy="607043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sz="1600" b="1" dirty="0">
                <a:solidFill>
                  <a:srgbClr val="001B6C"/>
                </a:solidFill>
                <a:ea typeface="Verdana" panose="020B0604030504040204" pitchFamily="34" charset="0"/>
                <a:cs typeface="Arial"/>
                <a:sym typeface="Arial"/>
              </a:rPr>
              <a:t>Atziņas - kritiskie un veiksmes faktori sadarbībā</a:t>
            </a:r>
          </a:p>
        </p:txBody>
      </p:sp>
    </p:spTree>
    <p:extLst>
      <p:ext uri="{BB962C8B-B14F-4D97-AF65-F5344CB8AC3E}">
        <p14:creationId xmlns:p14="http://schemas.microsoft.com/office/powerpoint/2010/main" val="121300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55">
            <a:extLst>
              <a:ext uri="{FF2B5EF4-FFF2-40B4-BE49-F238E27FC236}">
                <a16:creationId xmlns:a16="http://schemas.microsoft.com/office/drawing/2014/main" id="{94A0249D-FD82-78C6-9776-97B6F852B4F6}"/>
              </a:ext>
            </a:extLst>
          </p:cNvPr>
          <p:cNvSpPr/>
          <p:nvPr/>
        </p:nvSpPr>
        <p:spPr>
          <a:xfrm>
            <a:off x="1529364" y="1949987"/>
            <a:ext cx="10662636" cy="4908014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b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sz="1600" b="1">
              <a:solidFill>
                <a:srgbClr val="000000"/>
              </a:solidFill>
              <a:latin typeface="+mj-lt"/>
              <a:ea typeface="Verdana" panose="020B0604030504040204" pitchFamily="34" charset="0"/>
              <a:cs typeface="Arial"/>
              <a:sym typeface="Arial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7" name="Rectangle: Rounded Corners 27">
            <a:extLst>
              <a:ext uri="{FF2B5EF4-FFF2-40B4-BE49-F238E27FC236}">
                <a16:creationId xmlns:a16="http://schemas.microsoft.com/office/drawing/2014/main" id="{195EF779-509A-D6D9-D230-B7B49A3F5B0E}"/>
              </a:ext>
            </a:extLst>
          </p:cNvPr>
          <p:cNvSpPr/>
          <p:nvPr/>
        </p:nvSpPr>
        <p:spPr>
          <a:xfrm>
            <a:off x="638979" y="5657850"/>
            <a:ext cx="720496" cy="1200150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</a:t>
            </a:r>
            <a:endParaRPr lang="lv-LV" sz="2400" dirty="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aisnstūris 4"/>
          <p:cNvSpPr/>
          <p:nvPr/>
        </p:nvSpPr>
        <p:spPr>
          <a:xfrm>
            <a:off x="2892581" y="3736771"/>
            <a:ext cx="69124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pl-PL" sz="3200" b="1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lv-LV" altLang="pl-PL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eformas vīzija un ceļa karte</a:t>
            </a:r>
          </a:p>
          <a:p>
            <a:br>
              <a:rPr lang="lv-LV" altLang="pl-PL" sz="20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altLang="pl-PL" sz="20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Valsts kancelejas direktors Raivis Kronbergs</a:t>
            </a:r>
            <a:endParaRPr lang="lv-LV" sz="2000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5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isnstūris ar noapaļotiem stūriem 11"/>
          <p:cNvSpPr/>
          <p:nvPr/>
        </p:nvSpPr>
        <p:spPr>
          <a:xfrm>
            <a:off x="4516916" y="4727799"/>
            <a:ext cx="6049854" cy="1292498"/>
          </a:xfrm>
          <a:prstGeom prst="roundRect">
            <a:avLst/>
          </a:prstGeom>
          <a:noFill/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Taisnstūris ar noapaļotiem stūriem 10"/>
          <p:cNvSpPr/>
          <p:nvPr/>
        </p:nvSpPr>
        <p:spPr>
          <a:xfrm>
            <a:off x="2467778" y="2157564"/>
            <a:ext cx="5714297" cy="1631215"/>
          </a:xfrm>
          <a:prstGeom prst="roundRect">
            <a:avLst/>
          </a:prstGeom>
          <a:noFill/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4</a:t>
            </a:fld>
            <a:endParaRPr lang="en-US" altLang="lv-LV"/>
          </a:p>
        </p:txBody>
      </p:sp>
      <p:sp>
        <p:nvSpPr>
          <p:cNvPr id="4" name="Blokshēma: magnētiskais disks 3"/>
          <p:cNvSpPr/>
          <p:nvPr/>
        </p:nvSpPr>
        <p:spPr>
          <a:xfrm>
            <a:off x="7633541" y="2436749"/>
            <a:ext cx="2933229" cy="1135715"/>
          </a:xfrm>
          <a:prstGeom prst="flowChartMagneticDisk">
            <a:avLst/>
          </a:prstGeom>
          <a:solidFill>
            <a:srgbClr val="E571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M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azāk</a:t>
            </a:r>
            <a:r>
              <a:rPr lang="lv-LV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a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un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efektīvāk</a:t>
            </a:r>
            <a:r>
              <a:rPr lang="lv-LV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a</a:t>
            </a:r>
          </a:p>
          <a:p>
            <a:pPr algn="ctr"/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valsts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pārvald</a:t>
            </a:r>
            <a:r>
              <a:rPr lang="lv-LV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e</a:t>
            </a:r>
            <a:endParaRPr lang="lv-LV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1310" y="2458520"/>
            <a:ext cx="3520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Mērķis: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ilgtermiņā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nodrošināt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digitalizētu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,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standartizētu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un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efektīvāk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pārvaldāmu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sistēm</a:t>
            </a:r>
            <a:r>
              <a:rPr lang="lv-LV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u</a:t>
            </a:r>
            <a:endParaRPr lang="lv-LV" sz="2000" dirty="0">
              <a:solidFill>
                <a:srgbClr val="001B6C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68198" y="4833165"/>
            <a:ext cx="5330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Pakāpeniska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un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racionāla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grāmatvedības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funkciju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centralizēšana</a:t>
            </a:r>
            <a:r>
              <a:rPr lang="en-US" sz="20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, </a:t>
            </a:r>
            <a:r>
              <a:rPr lang="en-US" sz="2000" b="1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rezultējoties</a:t>
            </a:r>
            <a:r>
              <a:rPr lang="en-US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b="1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jaunizveidotajā</a:t>
            </a:r>
            <a:r>
              <a:rPr lang="en-US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b="1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Vienot</a:t>
            </a:r>
            <a:r>
              <a:rPr lang="lv-LV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ā</a:t>
            </a:r>
            <a:r>
              <a:rPr lang="en-US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b="1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pakalpojumu</a:t>
            </a:r>
            <a:r>
              <a:rPr lang="en-US" sz="2000" b="1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b="1" dirty="0" err="1">
                <a:solidFill>
                  <a:srgbClr val="001B6C"/>
                </a:solidFill>
                <a:latin typeface="+mj-lt"/>
                <a:ea typeface="Verdana"/>
                <a:cs typeface="Arial"/>
              </a:rPr>
              <a:t>centrā</a:t>
            </a:r>
            <a:endParaRPr lang="en-US" sz="2000" b="1" dirty="0">
              <a:solidFill>
                <a:srgbClr val="001B6C"/>
              </a:solidFill>
              <a:latin typeface="+mj-lt"/>
              <a:ea typeface="Verdana"/>
              <a:cs typeface="Arial"/>
            </a:endParaRPr>
          </a:p>
        </p:txBody>
      </p:sp>
      <p:sp>
        <p:nvSpPr>
          <p:cNvPr id="10" name="Ovāls 9"/>
          <p:cNvSpPr/>
          <p:nvPr/>
        </p:nvSpPr>
        <p:spPr>
          <a:xfrm>
            <a:off x="980503" y="1630492"/>
            <a:ext cx="2636490" cy="2636490"/>
          </a:xfrm>
          <a:prstGeom prst="ellipse">
            <a:avLst/>
          </a:prstGeom>
          <a:solidFill>
            <a:srgbClr val="E57100"/>
          </a:solidFill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4820" y="2157564"/>
            <a:ext cx="21401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Grāmatvedības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un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personāla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funkciju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centralizācijas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un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standartizācijas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Verdana"/>
                <a:cs typeface="Arial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Verdana"/>
                <a:cs typeface="Arial"/>
              </a:rPr>
              <a:t>iniciatīva</a:t>
            </a:r>
            <a:endParaRPr lang="lv-LV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R</a:t>
            </a:r>
            <a:r>
              <a:rPr lang="lv-LV" altLang="pl-PL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eformas vīzija un ceļa karte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9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C317AC5-1DA0-45BA-A1B0-2BA24B75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3750" y="441378"/>
            <a:ext cx="7444604" cy="616651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chemeClr val="accent1"/>
                </a:solidFill>
              </a:rPr>
              <a:t>Reformas mērķi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8D67E98-190A-421D-AA06-A63F556658D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  <a:defRPr/>
            </a:pPr>
            <a:fld id="{26751302-5A83-435F-ACC8-74594750E953}" type="slidenum">
              <a:rPr lang="en-US" altLang="en-US" smtClean="0"/>
              <a:pPr>
                <a:spcAft>
                  <a:spcPts val="800"/>
                </a:spcAft>
                <a:defRPr/>
              </a:pPr>
              <a:t>5</a:t>
            </a:fld>
            <a:endParaRPr lang="en-US" altLang="en-US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8DAB41A-4522-4CCE-8338-A56E9510D7E8}"/>
              </a:ext>
            </a:extLst>
          </p:cNvPr>
          <p:cNvSpPr/>
          <p:nvPr/>
        </p:nvSpPr>
        <p:spPr>
          <a:xfrm>
            <a:off x="4491600" y="1671329"/>
            <a:ext cx="3208799" cy="4227447"/>
          </a:xfrm>
          <a:prstGeom prst="roundRect">
            <a:avLst>
              <a:gd name="adj" fmla="val 4476"/>
            </a:avLst>
          </a:prstGeom>
          <a:solidFill>
            <a:srgbClr val="E6E6E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spcAft>
                <a:spcPts val="700"/>
              </a:spcAft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700"/>
              </a:spcAft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700"/>
              </a:spcAft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7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Standartizēti grāmatvedības un personāla vadības procesi</a:t>
            </a:r>
          </a:p>
          <a:p>
            <a:pPr lvl="0" algn="ctr">
              <a:spcAft>
                <a:spcPts val="7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lvl="0" algn="ctr">
              <a:spcAft>
                <a:spcPts val="7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Izstrādātas vienotas datu struktūras</a:t>
            </a:r>
          </a:p>
          <a:p>
            <a:pPr lvl="0" algn="ctr">
              <a:spcAft>
                <a:spcPts val="7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algn="ctr">
              <a:spcAft>
                <a:spcPts val="7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Izveidoti vienoti IT risinājumi grāmatvedības, personāla lietvedības</a:t>
            </a:r>
            <a:b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un budžeta uzskaites pārvaldībai</a:t>
            </a:r>
          </a:p>
          <a:p>
            <a:pPr algn="ctr">
              <a:spcAft>
                <a:spcPts val="7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algn="ctr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Veiktas izmaiņas normatīvajos aktos</a:t>
            </a:r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42EFF6EE-D957-483E-98F8-6E7FCA09C0A8}"/>
              </a:ext>
            </a:extLst>
          </p:cNvPr>
          <p:cNvSpPr/>
          <p:nvPr/>
        </p:nvSpPr>
        <p:spPr>
          <a:xfrm>
            <a:off x="3963561" y="3297822"/>
            <a:ext cx="553791" cy="616650"/>
          </a:xfrm>
          <a:prstGeom prst="rightArrow">
            <a:avLst/>
          </a:prstGeom>
          <a:solidFill>
            <a:srgbClr val="002A7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lv-LV" sz="2800">
              <a:solidFill>
                <a:srgbClr val="002A7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C1B1AFE-8538-4536-8AF4-1FF00942AE48}"/>
              </a:ext>
            </a:extLst>
          </p:cNvPr>
          <p:cNvGrpSpPr/>
          <p:nvPr/>
        </p:nvGrpSpPr>
        <p:grpSpPr>
          <a:xfrm>
            <a:off x="726698" y="1671328"/>
            <a:ext cx="3208800" cy="4745294"/>
            <a:chOff x="844823" y="1850622"/>
            <a:chExt cx="3208800" cy="4745294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7D613169-867D-40BA-993D-A78143AE3B5C}"/>
                </a:ext>
              </a:extLst>
            </p:cNvPr>
            <p:cNvSpPr/>
            <p:nvPr/>
          </p:nvSpPr>
          <p:spPr>
            <a:xfrm>
              <a:off x="844824" y="1850622"/>
              <a:ext cx="3208799" cy="4227447"/>
            </a:xfrm>
            <a:prstGeom prst="roundRect">
              <a:avLst>
                <a:gd name="adj" fmla="val 4476"/>
              </a:avLst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endParaRPr lang="lv-LV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lvl="0" algn="ctr"/>
              <a:endParaRPr lang="lv-LV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lvl="0" algn="ctr"/>
              <a:endParaRPr lang="lv-LV" sz="1400" dirty="0">
                <a:solidFill>
                  <a:schemeClr val="tx1"/>
                </a:solidFill>
                <a:ea typeface="Verdana" panose="020B0604030504040204" pitchFamily="34" charset="0"/>
              </a:endParaRPr>
            </a:p>
            <a:p>
              <a:pPr lvl="0" algn="ctr"/>
              <a:endParaRPr lang="lv-LV" sz="1400" dirty="0">
                <a:solidFill>
                  <a:schemeClr val="tx1"/>
                </a:solidFill>
                <a:ea typeface="Verdana" panose="020B0604030504040204" pitchFamily="34" charset="0"/>
              </a:endParaRPr>
            </a:p>
            <a:p>
              <a:pPr lvl="0"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Iestādēs ir atšķirīgi grāmatvedības un personāla lietvedības procesi</a:t>
              </a:r>
            </a:p>
            <a:p>
              <a:pPr lvl="0" algn="ctr"/>
              <a:r>
                <a:rPr lang="lv-LV" sz="1400" dirty="0">
                  <a:solidFill>
                    <a:srgbClr val="002A7E"/>
                  </a:solidFill>
                  <a:ea typeface="Verdana" panose="020B0604030504040204" pitchFamily="34" charset="0"/>
                </a:rPr>
                <a:t>---</a:t>
              </a:r>
            </a:p>
            <a:p>
              <a:pPr lvl="0"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Iestādes izmanto dažādus IT risinājumus</a:t>
              </a:r>
            </a:p>
            <a:p>
              <a:pPr algn="ctr"/>
              <a:r>
                <a:rPr lang="lv-LV" sz="1400" dirty="0">
                  <a:solidFill>
                    <a:srgbClr val="002A7E"/>
                  </a:solidFill>
                  <a:ea typeface="Verdana" panose="020B0604030504040204" pitchFamily="34" charset="0"/>
                </a:rPr>
                <a:t>---</a:t>
              </a:r>
            </a:p>
            <a:p>
              <a:pPr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Nav vienotu datu lēmumu pieņemšanai</a:t>
              </a:r>
            </a:p>
            <a:p>
              <a:pPr algn="ctr"/>
              <a:r>
                <a:rPr lang="lv-LV" sz="1400" dirty="0">
                  <a:solidFill>
                    <a:srgbClr val="002A7E"/>
                  </a:solidFill>
                  <a:ea typeface="Verdana" panose="020B0604030504040204" pitchFamily="34" charset="0"/>
                </a:rPr>
                <a:t>---</a:t>
              </a:r>
            </a:p>
            <a:p>
              <a:pPr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Neattīstīta datu tālāka izmantošana</a:t>
              </a:r>
            </a:p>
            <a:p>
              <a:pPr algn="ctr"/>
              <a:r>
                <a:rPr lang="lv-LV" sz="1400" dirty="0">
                  <a:solidFill>
                    <a:srgbClr val="002A7E"/>
                  </a:solidFill>
                  <a:ea typeface="Verdana" panose="020B0604030504040204" pitchFamily="34" charset="0"/>
                </a:rPr>
                <a:t>---</a:t>
              </a:r>
            </a:p>
            <a:p>
              <a:pPr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Nav attīstīta biznesa inteliģence un datu analītika</a:t>
              </a:r>
            </a:p>
            <a:p>
              <a:pPr algn="ctr"/>
              <a:r>
                <a:rPr lang="lv-LV" sz="1400" dirty="0">
                  <a:solidFill>
                    <a:srgbClr val="002A7E"/>
                  </a:solidFill>
                  <a:ea typeface="Verdana" panose="020B0604030504040204" pitchFamily="34" charset="0"/>
                </a:rPr>
                <a:t>---</a:t>
              </a:r>
            </a:p>
            <a:p>
              <a:pPr algn="ctr"/>
              <a:r>
                <a:rPr lang="lv-LV" sz="1400" dirty="0">
                  <a:solidFill>
                    <a:schemeClr val="tx1"/>
                  </a:solidFill>
                  <a:ea typeface="Verdana" panose="020B0604030504040204" pitchFamily="34" charset="0"/>
                </a:rPr>
                <a:t>Zema procesu automatizācija</a:t>
              </a: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F4152F1C-3614-4E5E-B6A0-A2E8830A5F4B}"/>
                </a:ext>
              </a:extLst>
            </p:cNvPr>
            <p:cNvSpPr/>
            <p:nvPr/>
          </p:nvSpPr>
          <p:spPr>
            <a:xfrm>
              <a:off x="844823" y="6188068"/>
              <a:ext cx="3208799" cy="407848"/>
            </a:xfrm>
            <a:prstGeom prst="roundRect">
              <a:avLst>
                <a:gd name="adj" fmla="val 2832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1800" b="1" dirty="0">
                  <a:solidFill>
                    <a:srgbClr val="002A7E"/>
                  </a:solidFill>
                  <a:ea typeface="Verdana" panose="020B0604030504040204" pitchFamily="34" charset="0"/>
                </a:rPr>
                <a:t>Pirms reformas</a:t>
              </a:r>
            </a:p>
          </p:txBody>
        </p: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49B33C6-D0CC-401A-BED4-0AEFFE59803A}"/>
              </a:ext>
            </a:extLst>
          </p:cNvPr>
          <p:cNvSpPr/>
          <p:nvPr/>
        </p:nvSpPr>
        <p:spPr>
          <a:xfrm>
            <a:off x="8256502" y="1671329"/>
            <a:ext cx="3208799" cy="4227446"/>
          </a:xfrm>
          <a:prstGeom prst="roundRect">
            <a:avLst>
              <a:gd name="adj" fmla="val 4476"/>
            </a:avLst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spcAft>
                <a:spcPts val="500"/>
              </a:spcAft>
            </a:pPr>
            <a:endParaRPr lang="lv-LV" sz="12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500"/>
              </a:spcAft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500"/>
              </a:spcAft>
            </a:pPr>
            <a:endParaRPr lang="lv-LV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5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 digitalizācijas palīdzību, paaugstināta valsts pārvaldes pakalpojumu kvalitāte</a:t>
            </a:r>
          </a:p>
          <a:p>
            <a:pPr lvl="0" algn="ctr">
              <a:spcAft>
                <a:spcPts val="5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lvl="0" algn="ctr">
              <a:spcAft>
                <a:spcPts val="5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Nodrošināti kvalitatīvi dati un analītika stratēģisku lēmumu pieņemšanai valstī</a:t>
            </a:r>
          </a:p>
          <a:p>
            <a:pPr lvl="0" algn="ctr">
              <a:spcAft>
                <a:spcPts val="5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lvl="0" algn="ctr">
              <a:spcAft>
                <a:spcPts val="5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Iespēja kvalitatīvi analizēt budžetu pret nozaru mērķiem un rezultatīviem rādītājiem</a:t>
            </a:r>
          </a:p>
          <a:p>
            <a:pPr algn="ctr">
              <a:spcAft>
                <a:spcPts val="500"/>
              </a:spcAft>
            </a:pPr>
            <a:r>
              <a:rPr lang="lv-LV" sz="1400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---</a:t>
            </a:r>
          </a:p>
          <a:p>
            <a:pPr algn="ctr">
              <a:spcAft>
                <a:spcPts val="500"/>
              </a:spcAft>
            </a:pP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Veicināta valsts pārvaldes efektivitāte, novirzot resursus no administratīviem procesiem un stratēģiskiem lēmumiem</a:t>
            </a:r>
            <a:endParaRPr lang="sv-SE" sz="1400" dirty="0">
              <a:solidFill>
                <a:schemeClr val="tx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15F8B1B-696B-4B7A-9244-8D0C33BC792E}"/>
              </a:ext>
            </a:extLst>
          </p:cNvPr>
          <p:cNvSpPr/>
          <p:nvPr/>
        </p:nvSpPr>
        <p:spPr>
          <a:xfrm>
            <a:off x="7735187" y="3269836"/>
            <a:ext cx="553791" cy="616650"/>
          </a:xfrm>
          <a:prstGeom prst="rightArrow">
            <a:avLst/>
          </a:prstGeom>
          <a:solidFill>
            <a:srgbClr val="002A7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lv-LV" sz="28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5FC33FA-1778-42C6-9C6B-6121BDB9B9DF}"/>
              </a:ext>
            </a:extLst>
          </p:cNvPr>
          <p:cNvSpPr/>
          <p:nvPr/>
        </p:nvSpPr>
        <p:spPr>
          <a:xfrm>
            <a:off x="8256502" y="6008774"/>
            <a:ext cx="3208799" cy="407848"/>
          </a:xfrm>
          <a:prstGeom prst="roundRect">
            <a:avLst>
              <a:gd name="adj" fmla="val 2832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Ilgtermiņa vīzija</a:t>
            </a:r>
          </a:p>
          <a:p>
            <a:pPr algn="ctr"/>
            <a:r>
              <a:rPr lang="lv-LV" sz="1600" b="1" dirty="0">
                <a:solidFill>
                  <a:srgbClr val="002A7E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(2027–2030)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90E5F637-DD6B-46CE-B1D2-C0C030E24F3E}"/>
              </a:ext>
            </a:extLst>
          </p:cNvPr>
          <p:cNvSpPr/>
          <p:nvPr/>
        </p:nvSpPr>
        <p:spPr>
          <a:xfrm>
            <a:off x="4517352" y="6008774"/>
            <a:ext cx="3208799" cy="407848"/>
          </a:xfrm>
          <a:prstGeom prst="roundRect">
            <a:avLst>
              <a:gd name="adj" fmla="val 2832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2A7E"/>
                </a:solidFill>
                <a:ea typeface="Verdana" panose="020B0604030504040204" pitchFamily="34" charset="0"/>
              </a:rPr>
              <a:t>Īstermiņa vīzija</a:t>
            </a:r>
          </a:p>
          <a:p>
            <a:pPr algn="ctr"/>
            <a:r>
              <a:rPr lang="lv-LV" sz="1600" b="1" dirty="0">
                <a:solidFill>
                  <a:srgbClr val="002A7E"/>
                </a:solidFill>
                <a:ea typeface="Verdana" panose="020B0604030504040204" pitchFamily="34" charset="0"/>
              </a:rPr>
              <a:t>(2023–2026)</a:t>
            </a:r>
          </a:p>
        </p:txBody>
      </p:sp>
      <p:pic>
        <p:nvPicPr>
          <p:cNvPr id="4" name="Graphic 3" descr="Playbook">
            <a:extLst>
              <a:ext uri="{FF2B5EF4-FFF2-40B4-BE49-F238E27FC236}">
                <a16:creationId xmlns:a16="http://schemas.microsoft.com/office/drawing/2014/main" id="{B914A527-1EB7-EA27-D069-D2BB9D050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13151" y="1784123"/>
            <a:ext cx="817200" cy="817200"/>
          </a:xfrm>
          <a:prstGeom prst="rect">
            <a:avLst/>
          </a:prstGeom>
        </p:spPr>
      </p:pic>
      <p:pic>
        <p:nvPicPr>
          <p:cNvPr id="6" name="Graphic 5" descr="Research">
            <a:extLst>
              <a:ext uri="{FF2B5EF4-FFF2-40B4-BE49-F238E27FC236}">
                <a16:creationId xmlns:a16="http://schemas.microsoft.com/office/drawing/2014/main" id="{86D871BC-76CC-3504-CDCE-C94FD862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21780" y="1784123"/>
            <a:ext cx="818633" cy="818633"/>
          </a:xfrm>
          <a:prstGeom prst="rect">
            <a:avLst/>
          </a:prstGeom>
        </p:spPr>
      </p:pic>
      <p:pic>
        <p:nvPicPr>
          <p:cNvPr id="19" name="Graphic 18" descr="Wreath">
            <a:extLst>
              <a:ext uri="{FF2B5EF4-FFF2-40B4-BE49-F238E27FC236}">
                <a16:creationId xmlns:a16="http://schemas.microsoft.com/office/drawing/2014/main" id="{9E83CB56-A89E-AA59-FFDC-DA429A8D28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53020" y="1671328"/>
            <a:ext cx="817200" cy="8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4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55">
            <a:extLst>
              <a:ext uri="{FF2B5EF4-FFF2-40B4-BE49-F238E27FC236}">
                <a16:creationId xmlns:a16="http://schemas.microsoft.com/office/drawing/2014/main" id="{94A0249D-FD82-78C6-9776-97B6F852B4F6}"/>
              </a:ext>
            </a:extLst>
          </p:cNvPr>
          <p:cNvSpPr/>
          <p:nvPr/>
        </p:nvSpPr>
        <p:spPr>
          <a:xfrm>
            <a:off x="1529364" y="1949987"/>
            <a:ext cx="10662636" cy="4908014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anchor="b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sz="1600" b="1">
              <a:solidFill>
                <a:srgbClr val="000000"/>
              </a:solidFill>
              <a:latin typeface="+mj-lt"/>
              <a:ea typeface="Verdana" panose="020B0604030504040204" pitchFamily="34" charset="0"/>
              <a:cs typeface="Arial"/>
              <a:sym typeface="Arial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7" name="Rectangle: Rounded Corners 27">
            <a:extLst>
              <a:ext uri="{FF2B5EF4-FFF2-40B4-BE49-F238E27FC236}">
                <a16:creationId xmlns:a16="http://schemas.microsoft.com/office/drawing/2014/main" id="{195EF779-509A-D6D9-D230-B7B49A3F5B0E}"/>
              </a:ext>
            </a:extLst>
          </p:cNvPr>
          <p:cNvSpPr/>
          <p:nvPr/>
        </p:nvSpPr>
        <p:spPr>
          <a:xfrm>
            <a:off x="638979" y="5657850"/>
            <a:ext cx="720496" cy="1200150"/>
          </a:xfrm>
          <a:prstGeom prst="roundRect">
            <a:avLst>
              <a:gd name="adj" fmla="val 0"/>
            </a:avLst>
          </a:prstGeom>
          <a:solidFill>
            <a:srgbClr val="DEDED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lv-LV" sz="24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</a:t>
            </a:r>
            <a:endParaRPr lang="lv-LV" sz="2400" dirty="0">
              <a:solidFill>
                <a:srgbClr val="E571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aisnstūris 4"/>
          <p:cNvSpPr/>
          <p:nvPr/>
        </p:nvSpPr>
        <p:spPr>
          <a:xfrm>
            <a:off x="2892581" y="3736771"/>
            <a:ext cx="75729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pl-PL" sz="3200" b="1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lv-LV" altLang="pl-PL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eformas tvērums, pakalpojumi</a:t>
            </a:r>
          </a:p>
          <a:p>
            <a:r>
              <a:rPr lang="lv-LV" altLang="pl-PL" sz="32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 darbu progress</a:t>
            </a:r>
            <a:endParaRPr lang="lv-LV" sz="3200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V</a:t>
            </a:r>
            <a:r>
              <a:rPr lang="lv-LV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ienotā pakalpojuma centrs Valsts kasē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sp>
        <p:nvSpPr>
          <p:cNvPr id="25602" name="Slaida numura vietturis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95712E-B317-4099-86F7-456777C9D865}" type="slidenum">
              <a:rPr lang="en-US" altLang="lv-LV"/>
              <a:pPr/>
              <a:t>7</a:t>
            </a:fld>
            <a:endParaRPr lang="en-US" altLang="lv-LV"/>
          </a:p>
        </p:txBody>
      </p:sp>
      <p:sp>
        <p:nvSpPr>
          <p:cNvPr id="23" name="Taisnstūris 22"/>
          <p:cNvSpPr/>
          <p:nvPr/>
        </p:nvSpPr>
        <p:spPr>
          <a:xfrm>
            <a:off x="2360517" y="1851025"/>
            <a:ext cx="9831483" cy="5006975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v-LV" b="1"/>
          </a:p>
          <a:p>
            <a:pPr algn="ctr" eaLnBrk="1" hangingPunct="1">
              <a:defRPr/>
            </a:pPr>
            <a:endParaRPr lang="lv-LV" sz="1800">
              <a:cs typeface="Times New Roman"/>
            </a:endParaRPr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/>
          </a:p>
          <a:p>
            <a:pPr algn="ctr" eaLnBrk="1" hangingPunct="1">
              <a:defRPr/>
            </a:pPr>
            <a:endParaRPr lang="lv-LV" sz="1800">
              <a:cs typeface="Times New Roman"/>
            </a:endParaRPr>
          </a:p>
          <a:p>
            <a:pPr algn="ctr" eaLnBrk="1" hangingPunct="1">
              <a:defRPr/>
            </a:pPr>
            <a:endParaRPr lang="lv-LV" sz="1800">
              <a:cs typeface="Times New Roman"/>
            </a:endParaRPr>
          </a:p>
        </p:txBody>
      </p:sp>
      <p:sp>
        <p:nvSpPr>
          <p:cNvPr id="11" name="Taisnstūris ar noapaļotiem stūriem 10"/>
          <p:cNvSpPr/>
          <p:nvPr/>
        </p:nvSpPr>
        <p:spPr>
          <a:xfrm>
            <a:off x="3910992" y="1940777"/>
            <a:ext cx="7874608" cy="56781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2400" b="1" dirty="0">
                <a:solidFill>
                  <a:srgbClr val="012269"/>
                </a:solidFill>
                <a:latin typeface="+mj-lt"/>
                <a:ea typeface="Verdana" panose="020B0604030504040204" pitchFamily="34" charset="0"/>
              </a:rPr>
              <a:t>VPC</a:t>
            </a:r>
            <a:endParaRPr lang="lv-LV" altLang="lv-LV" sz="2400" b="1" dirty="0">
              <a:solidFill>
                <a:srgbClr val="E57100"/>
              </a:solidFill>
              <a:latin typeface="+mj-lt"/>
              <a:ea typeface="Verdana" panose="020B0604030504040204" pitchFamily="34" charset="0"/>
            </a:endParaRPr>
          </a:p>
        </p:txBody>
      </p:sp>
      <p:sp>
        <p:nvSpPr>
          <p:cNvPr id="15" name="Taisnstūris ar noapaļotiem stūriem 14"/>
          <p:cNvSpPr/>
          <p:nvPr/>
        </p:nvSpPr>
        <p:spPr>
          <a:xfrm>
            <a:off x="3922005" y="2510340"/>
            <a:ext cx="7874608" cy="61360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E57100"/>
                </a:solidFill>
                <a:latin typeface="+mj-lt"/>
                <a:ea typeface="Verdana" panose="020B0604030504040204" pitchFamily="34" charset="0"/>
              </a:rPr>
              <a:t>Valsts kase</a:t>
            </a:r>
          </a:p>
        </p:txBody>
      </p:sp>
      <p:sp>
        <p:nvSpPr>
          <p:cNvPr id="16" name="Taisnstūris ar noapaļotiem stūriem 15"/>
          <p:cNvSpPr/>
          <p:nvPr/>
        </p:nvSpPr>
        <p:spPr>
          <a:xfrm>
            <a:off x="4054220" y="3267662"/>
            <a:ext cx="2478769" cy="666041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Finanšu grāmatvedība</a:t>
            </a:r>
          </a:p>
        </p:txBody>
      </p:sp>
      <p:sp>
        <p:nvSpPr>
          <p:cNvPr id="26" name="Taisnstūris ar noapaļotiem stūriem 25"/>
          <p:cNvSpPr/>
          <p:nvPr/>
        </p:nvSpPr>
        <p:spPr>
          <a:xfrm>
            <a:off x="9163594" y="3267661"/>
            <a:ext cx="2478769" cy="666041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Budžeta plānošana</a:t>
            </a:r>
          </a:p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un finanšu vadība</a:t>
            </a:r>
          </a:p>
        </p:txBody>
      </p:sp>
      <p:sp>
        <p:nvSpPr>
          <p:cNvPr id="27" name="Taisnstūris ar noapaļotiem stūriem 26"/>
          <p:cNvSpPr/>
          <p:nvPr/>
        </p:nvSpPr>
        <p:spPr>
          <a:xfrm>
            <a:off x="6603405" y="3277164"/>
            <a:ext cx="2478769" cy="666041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ea typeface="Verdana" panose="020B0604030504040204" pitchFamily="34" charset="0"/>
              </a:rPr>
              <a:t>Personāla lietvedība</a:t>
            </a:r>
          </a:p>
        </p:txBody>
      </p:sp>
      <p:sp>
        <p:nvSpPr>
          <p:cNvPr id="42" name="Taisnstūris ar noapaļotiem stūriem 41"/>
          <p:cNvSpPr/>
          <p:nvPr/>
        </p:nvSpPr>
        <p:spPr>
          <a:xfrm>
            <a:off x="4043192" y="4090917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3" name="Taisnstūris ar noapaļotiem stūriem 42"/>
          <p:cNvSpPr/>
          <p:nvPr/>
        </p:nvSpPr>
        <p:spPr>
          <a:xfrm>
            <a:off x="6603405" y="4090916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4" name="Taisnstūris ar noapaļotiem stūriem 43"/>
          <p:cNvSpPr/>
          <p:nvPr/>
        </p:nvSpPr>
        <p:spPr>
          <a:xfrm>
            <a:off x="9174631" y="4088586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5" name="Taisnstūris ar noapaļotiem stūriem 44"/>
          <p:cNvSpPr/>
          <p:nvPr/>
        </p:nvSpPr>
        <p:spPr>
          <a:xfrm>
            <a:off x="4043192" y="4894066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6" name="Taisnstūris ar noapaļotiem stūriem 45"/>
          <p:cNvSpPr/>
          <p:nvPr/>
        </p:nvSpPr>
        <p:spPr>
          <a:xfrm>
            <a:off x="6603405" y="4894065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7" name="Taisnstūris ar noapaļotiem stūriem 46"/>
          <p:cNvSpPr/>
          <p:nvPr/>
        </p:nvSpPr>
        <p:spPr>
          <a:xfrm>
            <a:off x="9174631" y="4891735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</a:t>
            </a:r>
            <a:endParaRPr lang="lv-LV" sz="2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48" name="Taisnstūris ar noapaļotiem stūriem 47"/>
          <p:cNvSpPr/>
          <p:nvPr/>
        </p:nvSpPr>
        <p:spPr>
          <a:xfrm>
            <a:off x="4054220" y="5708232"/>
            <a:ext cx="2478769" cy="6660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2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 </a:t>
            </a:r>
            <a:r>
              <a:rPr lang="lv-LV" sz="1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E57100"/>
                </a:solidFill>
                <a:sym typeface="Wingdings" panose="05000000000000000000" pitchFamily="2" charset="2"/>
              </a:rPr>
              <a:t>grāmatveži</a:t>
            </a:r>
            <a:endParaRPr lang="lv-LV" sz="1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E57100"/>
              </a:solidFill>
            </a:endParaRPr>
          </a:p>
        </p:txBody>
      </p:sp>
      <p:sp>
        <p:nvSpPr>
          <p:cNvPr id="28" name="Taisnstūris ar noapaļotiem stūriem 27"/>
          <p:cNvSpPr/>
          <p:nvPr/>
        </p:nvSpPr>
        <p:spPr>
          <a:xfrm>
            <a:off x="1035585" y="4163610"/>
            <a:ext cx="2915149" cy="51599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Standartizēti procesi</a:t>
            </a:r>
          </a:p>
        </p:txBody>
      </p:sp>
      <p:sp>
        <p:nvSpPr>
          <p:cNvPr id="29" name="Taisnstūris ar noapaļotiem stūriem 28"/>
          <p:cNvSpPr/>
          <p:nvPr/>
        </p:nvSpPr>
        <p:spPr>
          <a:xfrm>
            <a:off x="1035585" y="4966508"/>
            <a:ext cx="2915149" cy="51599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Vienoti IS risinājumi</a:t>
            </a:r>
          </a:p>
        </p:txBody>
      </p:sp>
      <p:sp>
        <p:nvSpPr>
          <p:cNvPr id="30" name="Taisnstūris ar noapaļotiem stūriem 29"/>
          <p:cNvSpPr/>
          <p:nvPr/>
        </p:nvSpPr>
        <p:spPr>
          <a:xfrm>
            <a:off x="1040887" y="5783256"/>
            <a:ext cx="2909848" cy="51599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lv-LV" altLang="lv-LV" sz="18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</a:rPr>
              <a:t>Cilvēki pārcelti uz VPC</a:t>
            </a:r>
          </a:p>
        </p:txBody>
      </p:sp>
      <p:sp>
        <p:nvSpPr>
          <p:cNvPr id="5" name="Vienādsānu trīsstūris 4"/>
          <p:cNvSpPr/>
          <p:nvPr/>
        </p:nvSpPr>
        <p:spPr>
          <a:xfrm rot="5400000">
            <a:off x="741716" y="4236399"/>
            <a:ext cx="473725" cy="412681"/>
          </a:xfrm>
          <a:prstGeom prst="triangle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9" name="Vienādsānu trīsstūris 48"/>
          <p:cNvSpPr/>
          <p:nvPr/>
        </p:nvSpPr>
        <p:spPr>
          <a:xfrm rot="5400000">
            <a:off x="741715" y="4997030"/>
            <a:ext cx="473725" cy="412681"/>
          </a:xfrm>
          <a:prstGeom prst="triangle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0" name="Vienādsānu trīsstūris 49"/>
          <p:cNvSpPr/>
          <p:nvPr/>
        </p:nvSpPr>
        <p:spPr>
          <a:xfrm rot="5400000">
            <a:off x="741714" y="5813778"/>
            <a:ext cx="473725" cy="412681"/>
          </a:xfrm>
          <a:prstGeom prst="triangle">
            <a:avLst/>
          </a:prstGeom>
          <a:solidFill>
            <a:srgbClr val="E57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907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aisnstūris ar noapaļotiem stūriem 18"/>
          <p:cNvSpPr/>
          <p:nvPr/>
        </p:nvSpPr>
        <p:spPr>
          <a:xfrm>
            <a:off x="348899" y="2444763"/>
            <a:ext cx="5074674" cy="1292498"/>
          </a:xfrm>
          <a:prstGeom prst="roundRect">
            <a:avLst/>
          </a:prstGeom>
          <a:noFill/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1" name="Taisnstūris ar noapaļotiem stūriem 20"/>
          <p:cNvSpPr/>
          <p:nvPr/>
        </p:nvSpPr>
        <p:spPr>
          <a:xfrm>
            <a:off x="348899" y="4004258"/>
            <a:ext cx="5074674" cy="692289"/>
          </a:xfrm>
          <a:prstGeom prst="roundRect">
            <a:avLst/>
          </a:prstGeom>
          <a:noFill/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Taisnstūris ar noapaļotiem stūriem 2"/>
          <p:cNvSpPr/>
          <p:nvPr/>
        </p:nvSpPr>
        <p:spPr>
          <a:xfrm rot="10800000">
            <a:off x="6293515" y="1817783"/>
            <a:ext cx="5898485" cy="4811617"/>
          </a:xfrm>
          <a:custGeom>
            <a:avLst/>
            <a:gdLst>
              <a:gd name="connsiteX0" fmla="*/ 0 w 5530467"/>
              <a:gd name="connsiteY0" fmla="*/ 288111 h 4976870"/>
              <a:gd name="connsiteX1" fmla="*/ 288111 w 5530467"/>
              <a:gd name="connsiteY1" fmla="*/ 0 h 4976870"/>
              <a:gd name="connsiteX2" fmla="*/ 5242356 w 5530467"/>
              <a:gd name="connsiteY2" fmla="*/ 0 h 4976870"/>
              <a:gd name="connsiteX3" fmla="*/ 5530467 w 5530467"/>
              <a:gd name="connsiteY3" fmla="*/ 288111 h 4976870"/>
              <a:gd name="connsiteX4" fmla="*/ 5530467 w 5530467"/>
              <a:gd name="connsiteY4" fmla="*/ 4688759 h 4976870"/>
              <a:gd name="connsiteX5" fmla="*/ 5242356 w 5530467"/>
              <a:gd name="connsiteY5" fmla="*/ 4976870 h 4976870"/>
              <a:gd name="connsiteX6" fmla="*/ 288111 w 5530467"/>
              <a:gd name="connsiteY6" fmla="*/ 4976870 h 4976870"/>
              <a:gd name="connsiteX7" fmla="*/ 0 w 5530467"/>
              <a:gd name="connsiteY7" fmla="*/ 4688759 h 4976870"/>
              <a:gd name="connsiteX8" fmla="*/ 0 w 5530467"/>
              <a:gd name="connsiteY8" fmla="*/ 288111 h 4976870"/>
              <a:gd name="connsiteX0" fmla="*/ 319489 w 5530467"/>
              <a:gd name="connsiteY0" fmla="*/ 1499966 h 4976870"/>
              <a:gd name="connsiteX1" fmla="*/ 288111 w 5530467"/>
              <a:gd name="connsiteY1" fmla="*/ 0 h 4976870"/>
              <a:gd name="connsiteX2" fmla="*/ 5242356 w 5530467"/>
              <a:gd name="connsiteY2" fmla="*/ 0 h 4976870"/>
              <a:gd name="connsiteX3" fmla="*/ 5530467 w 5530467"/>
              <a:gd name="connsiteY3" fmla="*/ 288111 h 4976870"/>
              <a:gd name="connsiteX4" fmla="*/ 5530467 w 5530467"/>
              <a:gd name="connsiteY4" fmla="*/ 4688759 h 4976870"/>
              <a:gd name="connsiteX5" fmla="*/ 5242356 w 5530467"/>
              <a:gd name="connsiteY5" fmla="*/ 4976870 h 4976870"/>
              <a:gd name="connsiteX6" fmla="*/ 288111 w 5530467"/>
              <a:gd name="connsiteY6" fmla="*/ 4976870 h 4976870"/>
              <a:gd name="connsiteX7" fmla="*/ 0 w 5530467"/>
              <a:gd name="connsiteY7" fmla="*/ 4688759 h 4976870"/>
              <a:gd name="connsiteX8" fmla="*/ 319489 w 5530467"/>
              <a:gd name="connsiteY8" fmla="*/ 1499966 h 4976870"/>
              <a:gd name="connsiteX0" fmla="*/ 388073 w 5599051"/>
              <a:gd name="connsiteY0" fmla="*/ 1499966 h 4976870"/>
              <a:gd name="connsiteX1" fmla="*/ 356695 w 5599051"/>
              <a:gd name="connsiteY1" fmla="*/ 0 h 4976870"/>
              <a:gd name="connsiteX2" fmla="*/ 5310940 w 5599051"/>
              <a:gd name="connsiteY2" fmla="*/ 0 h 4976870"/>
              <a:gd name="connsiteX3" fmla="*/ 5599051 w 5599051"/>
              <a:gd name="connsiteY3" fmla="*/ 288111 h 4976870"/>
              <a:gd name="connsiteX4" fmla="*/ 5599051 w 5599051"/>
              <a:gd name="connsiteY4" fmla="*/ 4688759 h 4976870"/>
              <a:gd name="connsiteX5" fmla="*/ 5310940 w 5599051"/>
              <a:gd name="connsiteY5" fmla="*/ 4976870 h 4976870"/>
              <a:gd name="connsiteX6" fmla="*/ 356695 w 5599051"/>
              <a:gd name="connsiteY6" fmla="*/ 4976870 h 4976870"/>
              <a:gd name="connsiteX7" fmla="*/ 388073 w 5599051"/>
              <a:gd name="connsiteY7" fmla="*/ 1499966 h 4976870"/>
              <a:gd name="connsiteX0" fmla="*/ 619280 w 5861636"/>
              <a:gd name="connsiteY0" fmla="*/ 4976870 h 4976870"/>
              <a:gd name="connsiteX1" fmla="*/ 619280 w 5861636"/>
              <a:gd name="connsiteY1" fmla="*/ 0 h 4976870"/>
              <a:gd name="connsiteX2" fmla="*/ 5573525 w 5861636"/>
              <a:gd name="connsiteY2" fmla="*/ 0 h 4976870"/>
              <a:gd name="connsiteX3" fmla="*/ 5861636 w 5861636"/>
              <a:gd name="connsiteY3" fmla="*/ 288111 h 4976870"/>
              <a:gd name="connsiteX4" fmla="*/ 5861636 w 5861636"/>
              <a:gd name="connsiteY4" fmla="*/ 4688759 h 4976870"/>
              <a:gd name="connsiteX5" fmla="*/ 5573525 w 5861636"/>
              <a:gd name="connsiteY5" fmla="*/ 4976870 h 4976870"/>
              <a:gd name="connsiteX6" fmla="*/ 619280 w 5861636"/>
              <a:gd name="connsiteY6" fmla="*/ 4976870 h 4976870"/>
              <a:gd name="connsiteX0" fmla="*/ 619280 w 5861636"/>
              <a:gd name="connsiteY0" fmla="*/ 4976870 h 4976870"/>
              <a:gd name="connsiteX1" fmla="*/ 619280 w 5861636"/>
              <a:gd name="connsiteY1" fmla="*/ 0 h 4976870"/>
              <a:gd name="connsiteX2" fmla="*/ 5573525 w 5861636"/>
              <a:gd name="connsiteY2" fmla="*/ 0 h 4976870"/>
              <a:gd name="connsiteX3" fmla="*/ 5861636 w 5861636"/>
              <a:gd name="connsiteY3" fmla="*/ 288111 h 4976870"/>
              <a:gd name="connsiteX4" fmla="*/ 5861636 w 5861636"/>
              <a:gd name="connsiteY4" fmla="*/ 4688759 h 4976870"/>
              <a:gd name="connsiteX5" fmla="*/ 5573525 w 5861636"/>
              <a:gd name="connsiteY5" fmla="*/ 4976870 h 4976870"/>
              <a:gd name="connsiteX6" fmla="*/ 619280 w 5861636"/>
              <a:gd name="connsiteY6" fmla="*/ 4976870 h 4976870"/>
              <a:gd name="connsiteX0" fmla="*/ 366857 w 5609213"/>
              <a:gd name="connsiteY0" fmla="*/ 4976870 h 4976870"/>
              <a:gd name="connsiteX1" fmla="*/ 366857 w 5609213"/>
              <a:gd name="connsiteY1" fmla="*/ 0 h 4976870"/>
              <a:gd name="connsiteX2" fmla="*/ 5321102 w 5609213"/>
              <a:gd name="connsiteY2" fmla="*/ 0 h 4976870"/>
              <a:gd name="connsiteX3" fmla="*/ 5609213 w 5609213"/>
              <a:gd name="connsiteY3" fmla="*/ 288111 h 4976870"/>
              <a:gd name="connsiteX4" fmla="*/ 5609213 w 5609213"/>
              <a:gd name="connsiteY4" fmla="*/ 4688759 h 4976870"/>
              <a:gd name="connsiteX5" fmla="*/ 5321102 w 5609213"/>
              <a:gd name="connsiteY5" fmla="*/ 4976870 h 4976870"/>
              <a:gd name="connsiteX6" fmla="*/ 366857 w 5609213"/>
              <a:gd name="connsiteY6" fmla="*/ 4976870 h 4976870"/>
              <a:gd name="connsiteX0" fmla="*/ 4527 w 5246883"/>
              <a:gd name="connsiteY0" fmla="*/ 4976870 h 4976870"/>
              <a:gd name="connsiteX1" fmla="*/ 4527 w 5246883"/>
              <a:gd name="connsiteY1" fmla="*/ 0 h 4976870"/>
              <a:gd name="connsiteX2" fmla="*/ 4958772 w 5246883"/>
              <a:gd name="connsiteY2" fmla="*/ 0 h 4976870"/>
              <a:gd name="connsiteX3" fmla="*/ 5246883 w 5246883"/>
              <a:gd name="connsiteY3" fmla="*/ 288111 h 4976870"/>
              <a:gd name="connsiteX4" fmla="*/ 5246883 w 5246883"/>
              <a:gd name="connsiteY4" fmla="*/ 4688759 h 4976870"/>
              <a:gd name="connsiteX5" fmla="*/ 4958772 w 5246883"/>
              <a:gd name="connsiteY5" fmla="*/ 4976870 h 4976870"/>
              <a:gd name="connsiteX6" fmla="*/ 4527 w 5246883"/>
              <a:gd name="connsiteY6" fmla="*/ 4976870 h 4976870"/>
              <a:gd name="connsiteX0" fmla="*/ 12312 w 5254668"/>
              <a:gd name="connsiteY0" fmla="*/ 4976870 h 4976870"/>
              <a:gd name="connsiteX1" fmla="*/ 12312 w 5254668"/>
              <a:gd name="connsiteY1" fmla="*/ 0 h 4976870"/>
              <a:gd name="connsiteX2" fmla="*/ 4966557 w 5254668"/>
              <a:gd name="connsiteY2" fmla="*/ 0 h 4976870"/>
              <a:gd name="connsiteX3" fmla="*/ 5254668 w 5254668"/>
              <a:gd name="connsiteY3" fmla="*/ 288111 h 4976870"/>
              <a:gd name="connsiteX4" fmla="*/ 5254668 w 5254668"/>
              <a:gd name="connsiteY4" fmla="*/ 4688759 h 4976870"/>
              <a:gd name="connsiteX5" fmla="*/ 4966557 w 5254668"/>
              <a:gd name="connsiteY5" fmla="*/ 4976870 h 4976870"/>
              <a:gd name="connsiteX6" fmla="*/ 12312 w 5254668"/>
              <a:gd name="connsiteY6" fmla="*/ 4976870 h 4976870"/>
              <a:gd name="connsiteX0" fmla="*/ 7844 w 5250200"/>
              <a:gd name="connsiteY0" fmla="*/ 4976870 h 4976870"/>
              <a:gd name="connsiteX1" fmla="*/ 7844 w 5250200"/>
              <a:gd name="connsiteY1" fmla="*/ 0 h 4976870"/>
              <a:gd name="connsiteX2" fmla="*/ 4962089 w 5250200"/>
              <a:gd name="connsiteY2" fmla="*/ 0 h 4976870"/>
              <a:gd name="connsiteX3" fmla="*/ 5250200 w 5250200"/>
              <a:gd name="connsiteY3" fmla="*/ 288111 h 4976870"/>
              <a:gd name="connsiteX4" fmla="*/ 5250200 w 5250200"/>
              <a:gd name="connsiteY4" fmla="*/ 4688759 h 4976870"/>
              <a:gd name="connsiteX5" fmla="*/ 4962089 w 5250200"/>
              <a:gd name="connsiteY5" fmla="*/ 4976870 h 4976870"/>
              <a:gd name="connsiteX6" fmla="*/ 7844 w 5250200"/>
              <a:gd name="connsiteY6" fmla="*/ 4976870 h 4976870"/>
              <a:gd name="connsiteX0" fmla="*/ 2906 w 5245262"/>
              <a:gd name="connsiteY0" fmla="*/ 4976870 h 4976870"/>
              <a:gd name="connsiteX1" fmla="*/ 2906 w 5245262"/>
              <a:gd name="connsiteY1" fmla="*/ 0 h 4976870"/>
              <a:gd name="connsiteX2" fmla="*/ 4957151 w 5245262"/>
              <a:gd name="connsiteY2" fmla="*/ 0 h 4976870"/>
              <a:gd name="connsiteX3" fmla="*/ 5245262 w 5245262"/>
              <a:gd name="connsiteY3" fmla="*/ 288111 h 4976870"/>
              <a:gd name="connsiteX4" fmla="*/ 5245262 w 5245262"/>
              <a:gd name="connsiteY4" fmla="*/ 4688759 h 4976870"/>
              <a:gd name="connsiteX5" fmla="*/ 4957151 w 5245262"/>
              <a:gd name="connsiteY5" fmla="*/ 4976870 h 4976870"/>
              <a:gd name="connsiteX6" fmla="*/ 2906 w 5245262"/>
              <a:gd name="connsiteY6" fmla="*/ 4976870 h 4976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5262" h="4976870">
                <a:moveTo>
                  <a:pt x="2906" y="4976870"/>
                </a:moveTo>
                <a:cubicBezTo>
                  <a:pt x="-7552" y="3938073"/>
                  <a:pt x="14480" y="1523541"/>
                  <a:pt x="2906" y="0"/>
                </a:cubicBezTo>
                <a:lnTo>
                  <a:pt x="4957151" y="0"/>
                </a:lnTo>
                <a:cubicBezTo>
                  <a:pt x="5116270" y="0"/>
                  <a:pt x="5245262" y="128992"/>
                  <a:pt x="5245262" y="288111"/>
                </a:cubicBezTo>
                <a:lnTo>
                  <a:pt x="5245262" y="4688759"/>
                </a:lnTo>
                <a:cubicBezTo>
                  <a:pt x="5245262" y="4847878"/>
                  <a:pt x="5116270" y="4976870"/>
                  <a:pt x="4957151" y="4976870"/>
                </a:cubicBezTo>
                <a:lnTo>
                  <a:pt x="2906" y="4976870"/>
                </a:lnTo>
                <a:close/>
              </a:path>
            </a:pathLst>
          </a:cu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338" name="Slide Number Placeholder 5"/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EC0FD2A-473A-4EE4-95EA-51076023C69A}" type="slidenum">
              <a:rPr lang="en-US" altLang="lv-LV" smtClean="0"/>
              <a:pPr/>
              <a:t>8</a:t>
            </a:fld>
            <a:endParaRPr lang="en-US" altLang="lv-LV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P</a:t>
            </a:r>
            <a:r>
              <a:rPr lang="lv-LV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akalpojumi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  <p:sp>
        <p:nvSpPr>
          <p:cNvPr id="6" name="Oval 27">
            <a:extLst>
              <a:ext uri="{FF2B5EF4-FFF2-40B4-BE49-F238E27FC236}">
                <a16:creationId xmlns:a16="http://schemas.microsoft.com/office/drawing/2014/main" id="{DE4D8A1F-BB66-7D68-DDFB-D2795582B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09" y="2525761"/>
            <a:ext cx="3613607" cy="1077218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Finanšu plānošana un analīze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Finanšu lēmumu pieņemšana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Lēmumu izpildes kontrole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Maksājumu saskaņošana</a:t>
            </a:r>
            <a:endParaRPr lang="en-US" sz="16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/>
            </a:endParaRPr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8262F0BA-27E7-2780-88D7-685AC7E9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578" y="2654597"/>
            <a:ext cx="3614258" cy="885648"/>
          </a:xfrm>
          <a:prstGeom prst="roundRect">
            <a:avLst/>
          </a:prstGeom>
          <a:solidFill>
            <a:srgbClr val="E571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>
              <a:defRPr/>
            </a:pPr>
            <a: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Grāmatvedības uzskaites pakalpojums</a:t>
            </a:r>
            <a:endParaRPr lang="lv-LV" sz="1800" b="1" strike="dblStrike" dirty="0">
              <a:solidFill>
                <a:schemeClr val="bg1"/>
              </a:solidFill>
              <a:latin typeface="+mj-lt"/>
              <a:ea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DBF3A0-737E-BCA3-269B-0836D89CD89C}"/>
              </a:ext>
            </a:extLst>
          </p:cNvPr>
          <p:cNvSpPr txBox="1"/>
          <p:nvPr/>
        </p:nvSpPr>
        <p:spPr>
          <a:xfrm>
            <a:off x="641862" y="1999145"/>
            <a:ext cx="2993457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v-LV" sz="20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Ministrija/iestāde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94957D-172C-30DB-B070-299270ABD98A}"/>
              </a:ext>
            </a:extLst>
          </p:cNvPr>
          <p:cNvSpPr txBox="1"/>
          <p:nvPr/>
        </p:nvSpPr>
        <p:spPr>
          <a:xfrm>
            <a:off x="8183895" y="1999145"/>
            <a:ext cx="2993457" cy="400110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v-LV" sz="2000" b="1" dirty="0">
                <a:solidFill>
                  <a:srgbClr val="E571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Valsts kase</a:t>
            </a:r>
          </a:p>
        </p:txBody>
      </p:sp>
      <p:sp>
        <p:nvSpPr>
          <p:cNvPr id="11" name="Oval 27">
            <a:extLst>
              <a:ext uri="{FF2B5EF4-FFF2-40B4-BE49-F238E27FC236}">
                <a16:creationId xmlns:a16="http://schemas.microsoft.com/office/drawing/2014/main" id="{55893C64-A6CB-3103-E53D-F6862356A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405" y="2573727"/>
            <a:ext cx="4036510" cy="1077218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Grāmatvedības uzskaites nodrošināšana (piemēram, atlīdzības aprēķins/izmaksa, maksājumu sagatavošana, NA noteikto grāmatvedības pārskatu sagatavošana utt.)</a:t>
            </a:r>
          </a:p>
        </p:txBody>
      </p:sp>
      <p:sp>
        <p:nvSpPr>
          <p:cNvPr id="12" name="Oval 27">
            <a:extLst>
              <a:ext uri="{FF2B5EF4-FFF2-40B4-BE49-F238E27FC236}">
                <a16:creationId xmlns:a16="http://schemas.microsoft.com/office/drawing/2014/main" id="{512A0C7D-E9A2-CAE5-A4F7-D880D568D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09" y="4148187"/>
            <a:ext cx="3613607" cy="338554"/>
          </a:xfrm>
          <a:prstGeom prst="rect">
            <a:avLst/>
          </a:prstGeom>
          <a:noFill/>
          <a:effectLst/>
        </p:spPr>
        <p:txBody>
          <a:bodyPr wrap="square" lIns="91440" tIns="45720" rIns="91440" bIns="45720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/>
                <a:cs typeface="Arial"/>
              </a:rPr>
              <a:t>Personāla vadības procesu pārvaldība</a:t>
            </a:r>
          </a:p>
        </p:txBody>
      </p:sp>
      <p:sp>
        <p:nvSpPr>
          <p:cNvPr id="13" name="Rectangle 20">
            <a:extLst>
              <a:ext uri="{FF2B5EF4-FFF2-40B4-BE49-F238E27FC236}">
                <a16:creationId xmlns:a16="http://schemas.microsoft.com/office/drawing/2014/main" id="{AB086B2D-DE40-E215-C8B7-08A01C8C4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578" y="3862327"/>
            <a:ext cx="3614257" cy="1005543"/>
          </a:xfrm>
          <a:prstGeom prst="roundRect">
            <a:avLst/>
          </a:prstGeom>
          <a:solidFill>
            <a:srgbClr val="E571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>
              <a:defRPr/>
            </a:pPr>
            <a: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Grāmatvedības un personāla lietvedības risinājums</a:t>
            </a:r>
            <a:b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</a:br>
            <a: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(RVS </a:t>
            </a:r>
            <a:r>
              <a:rPr lang="lv-LV" sz="1800" b="1" i="1" dirty="0" err="1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Horizon</a:t>
            </a:r>
            <a: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)</a:t>
            </a:r>
            <a:endParaRPr lang="lv-LV" sz="1800" b="1" strike="dblStrike" dirty="0">
              <a:solidFill>
                <a:schemeClr val="bg1"/>
              </a:solidFill>
              <a:latin typeface="+mj-lt"/>
              <a:ea typeface="Verdana" panose="020B0604030504040204" pitchFamily="34" charset="0"/>
            </a:endParaRPr>
          </a:p>
        </p:txBody>
      </p:sp>
      <p:sp>
        <p:nvSpPr>
          <p:cNvPr id="15" name="Oval 27">
            <a:extLst>
              <a:ext uri="{FF2B5EF4-FFF2-40B4-BE49-F238E27FC236}">
                <a16:creationId xmlns:a16="http://schemas.microsoft.com/office/drawing/2014/main" id="{2265381D-3B19-F388-37C3-9D3BF005E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63" y="4985803"/>
            <a:ext cx="3544551" cy="1569660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Vidēja termiņa budžeta plānošana,</a:t>
            </a:r>
            <a:b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</a:b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tai skaitā ilgtermiņa saistību uzskaite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Apropriāciju / Finansēšanas</a:t>
            </a:r>
            <a:b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</a:b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plānu izmaiņas​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Resora / Iestādes līmeņa</a:t>
            </a:r>
            <a:b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</a:b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budžeta plānošana​</a:t>
            </a:r>
            <a:endParaRPr lang="en-US" sz="160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/>
            </a:endParaRPr>
          </a:p>
        </p:txBody>
      </p:sp>
      <p:sp>
        <p:nvSpPr>
          <p:cNvPr id="16" name="Oval 27">
            <a:extLst>
              <a:ext uri="{FF2B5EF4-FFF2-40B4-BE49-F238E27FC236}">
                <a16:creationId xmlns:a16="http://schemas.microsoft.com/office/drawing/2014/main" id="{02442E8D-0653-1357-393D-7F1C79509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156" y="5426616"/>
            <a:ext cx="3813733" cy="584775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Budžeta plānošanas un finanšu vadības risinājuma uzturēšana</a:t>
            </a:r>
          </a:p>
        </p:txBody>
      </p:sp>
      <p:sp>
        <p:nvSpPr>
          <p:cNvPr id="17" name="Oval 27">
            <a:extLst>
              <a:ext uri="{FF2B5EF4-FFF2-40B4-BE49-F238E27FC236}">
                <a16:creationId xmlns:a16="http://schemas.microsoft.com/office/drawing/2014/main" id="{C31A521A-E006-475E-06D5-3013DC4F3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156" y="4029139"/>
            <a:ext cx="4036510" cy="83099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Personāla lietvedības sistēmas uzturēšana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/>
              </a:rPr>
              <a:t>Grāmatvedības uzskaitei nepieciešamo procesu standartizēšana</a:t>
            </a:r>
          </a:p>
        </p:txBody>
      </p:sp>
      <p:sp>
        <p:nvSpPr>
          <p:cNvPr id="22" name="Taisnstūris ar noapaļotiem stūriem 21"/>
          <p:cNvSpPr/>
          <p:nvPr/>
        </p:nvSpPr>
        <p:spPr>
          <a:xfrm>
            <a:off x="348899" y="4970682"/>
            <a:ext cx="5074674" cy="1658718"/>
          </a:xfrm>
          <a:prstGeom prst="roundRect">
            <a:avLst/>
          </a:prstGeom>
          <a:noFill/>
          <a:ln>
            <a:solidFill>
              <a:srgbClr val="E57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2623A233-B1C4-D0AD-91E9-7B4AB2E21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579" y="5188649"/>
            <a:ext cx="3614257" cy="1208108"/>
          </a:xfrm>
          <a:prstGeom prst="roundRect">
            <a:avLst/>
          </a:prstGeom>
          <a:solidFill>
            <a:srgbClr val="E571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>
              <a:defRPr/>
            </a:pPr>
            <a:r>
              <a:rPr lang="lv-LV" sz="1800" b="1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Budžeta plānošanas un finanšu vadības risinājums</a:t>
            </a:r>
          </a:p>
        </p:txBody>
      </p:sp>
    </p:spTree>
    <p:extLst>
      <p:ext uri="{BB962C8B-B14F-4D97-AF65-F5344CB8AC3E}">
        <p14:creationId xmlns:p14="http://schemas.microsoft.com/office/powerpoint/2010/main" val="2397052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id="{16D79859-71BF-9AE0-FAA1-38707985E3C0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704C1C-4D6A-452F-9B06-A45AD95F710E}" type="slidenum">
              <a:rPr lang="en-US" altLang="lv-LV" smtClean="0"/>
              <a:pPr/>
              <a:t>9</a:t>
            </a:fld>
            <a:endParaRPr lang="en-US" altLang="lv-LV"/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3807B601-A3D5-2241-9427-8E65960C1E47}"/>
              </a:ext>
            </a:extLst>
          </p:cNvPr>
          <p:cNvGrpSpPr/>
          <p:nvPr/>
        </p:nvGrpSpPr>
        <p:grpSpPr>
          <a:xfrm>
            <a:off x="4352594" y="3454548"/>
            <a:ext cx="1829532" cy="1393645"/>
            <a:chOff x="994039" y="4141728"/>
            <a:chExt cx="1507017" cy="1334366"/>
          </a:xfrm>
        </p:grpSpPr>
        <p:sp>
          <p:nvSpPr>
            <p:cNvPr id="8" name="Rechteck 27">
              <a:extLst>
                <a:ext uri="{FF2B5EF4-FFF2-40B4-BE49-F238E27FC236}">
                  <a16:creationId xmlns:a16="http://schemas.microsoft.com/office/drawing/2014/main" id="{76563A0D-91F6-EE41-B8A6-3BB5BD09FC0A}"/>
                </a:ext>
              </a:extLst>
            </p:cNvPr>
            <p:cNvSpPr/>
            <p:nvPr/>
          </p:nvSpPr>
          <p:spPr bwMode="gray">
            <a:xfrm>
              <a:off x="994039" y="4141728"/>
              <a:ext cx="1507017" cy="1334366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DE92E6B-C80F-E648-B748-70D9F3575BF9}"/>
                </a:ext>
              </a:extLst>
            </p:cNvPr>
            <p:cNvSpPr txBox="1"/>
            <p:nvPr/>
          </p:nvSpPr>
          <p:spPr>
            <a:xfrm>
              <a:off x="1045270" y="4224098"/>
              <a:ext cx="1337572" cy="1129627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R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Grāmatvedības</a:t>
              </a:r>
              <a:b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</a:b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un </a:t>
              </a:r>
              <a:r>
                <a:rPr lang="lv-LV" sz="1200" b="1" dirty="0" err="1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personāllietvedības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 risinājums</a:t>
              </a:r>
            </a:p>
            <a:p>
              <a:pPr marR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Budžeta plānošanas un </a:t>
              </a:r>
              <a:r>
                <a:rPr lang="lv-LV" sz="1200" b="1" dirty="0" err="1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fin.vadības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 </a:t>
              </a:r>
              <a:r>
                <a:rPr lang="lv-LV" sz="1200" b="1" dirty="0" err="1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risin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.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11" name="Rechteck 28">
            <a:extLst>
              <a:ext uri="{FF2B5EF4-FFF2-40B4-BE49-F238E27FC236}">
                <a16:creationId xmlns:a16="http://schemas.microsoft.com/office/drawing/2014/main" id="{8275D4EF-1E8A-EF45-964D-4448F9B8DA80}"/>
              </a:ext>
            </a:extLst>
          </p:cNvPr>
          <p:cNvSpPr/>
          <p:nvPr/>
        </p:nvSpPr>
        <p:spPr bwMode="gray">
          <a:xfrm>
            <a:off x="6015017" y="3454544"/>
            <a:ext cx="1639508" cy="1393649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2 IT risinājumu ieviešana paralēli resoru grāmatvedības centralizācijai 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93EEBA12-2272-7849-B335-EC798D55A31D}"/>
              </a:ext>
            </a:extLst>
          </p:cNvPr>
          <p:cNvGrpSpPr/>
          <p:nvPr/>
        </p:nvGrpSpPr>
        <p:grpSpPr>
          <a:xfrm>
            <a:off x="4414789" y="5141331"/>
            <a:ext cx="1850746" cy="1395275"/>
            <a:chOff x="994039" y="4141728"/>
            <a:chExt cx="1371600" cy="1208905"/>
          </a:xfrm>
        </p:grpSpPr>
        <p:sp>
          <p:nvSpPr>
            <p:cNvPr id="13" name="Rechteck 27">
              <a:extLst>
                <a:ext uri="{FF2B5EF4-FFF2-40B4-BE49-F238E27FC236}">
                  <a16:creationId xmlns:a16="http://schemas.microsoft.com/office/drawing/2014/main" id="{7DD29EA8-B2C6-6A45-84EB-054DCC2D589B}"/>
                </a:ext>
              </a:extLst>
            </p:cNvPr>
            <p:cNvSpPr/>
            <p:nvPr/>
          </p:nvSpPr>
          <p:spPr bwMode="gray">
            <a:xfrm>
              <a:off x="994039" y="4141728"/>
              <a:ext cx="1371600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F4220CD-1915-0446-BA57-7BC931D2C48F}"/>
                </a:ext>
              </a:extLst>
            </p:cNvPr>
            <p:cNvSpPr txBox="1"/>
            <p:nvPr/>
          </p:nvSpPr>
          <p:spPr>
            <a:xfrm>
              <a:off x="1073517" y="4355452"/>
              <a:ext cx="1057060" cy="777777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lv-LV" sz="1400" b="1" i="0" u="none" strike="noStrike" cap="none" spc="0" normalizeH="0" baseline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 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N</a:t>
              </a:r>
              <a:r>
                <a:rPr kumimoji="0" lang="lv-LV" sz="1200" b="1" i="0" u="none" strike="noStrike" cap="none" spc="0" normalizeH="0" baseline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ezaudēt esošo </a:t>
              </a:r>
              <a:r>
                <a:rPr kumimoji="0" lang="lv-LV" sz="1200" b="1" i="0" u="none" strike="noStrike" cap="none" spc="0" normalizeH="0" baseline="0" dirty="0" err="1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digitalizācijas</a:t>
              </a:r>
              <a:r>
                <a:rPr kumimoji="0" lang="lv-LV" sz="1200" b="1" i="0" u="none" strike="noStrike" cap="none" spc="0" normalizeH="0" baseline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 līmeni, izmantot</a:t>
              </a:r>
              <a:r>
                <a:rPr kumimoji="0" lang="lv-LV" sz="1200" b="1" i="0" u="none" strike="noStrike" cap="none" spc="0" normalizeH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 pilnveides iespējas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15" name="Rechteck 28">
            <a:extLst>
              <a:ext uri="{FF2B5EF4-FFF2-40B4-BE49-F238E27FC236}">
                <a16:creationId xmlns:a16="http://schemas.microsoft.com/office/drawing/2014/main" id="{357A071D-DFCC-0148-BAF6-E9A53CE00CC3}"/>
              </a:ext>
            </a:extLst>
          </p:cNvPr>
          <p:cNvSpPr/>
          <p:nvPr/>
        </p:nvSpPr>
        <p:spPr bwMode="gray">
          <a:xfrm>
            <a:off x="6015017" y="5154335"/>
            <a:ext cx="1639507" cy="1382271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&gt; 49 esošo integrāciju pārbūve jau pirmajiem resoriem</a:t>
            </a:r>
          </a:p>
          <a:p>
            <a:pPr>
              <a:buClr>
                <a:srgbClr val="000000"/>
              </a:buClr>
            </a:pPr>
            <a:b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</a:b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turpmākajos gados vēl vairāk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grpSp>
        <p:nvGrpSpPr>
          <p:cNvPr id="16" name="Group 19">
            <a:extLst>
              <a:ext uri="{FF2B5EF4-FFF2-40B4-BE49-F238E27FC236}">
                <a16:creationId xmlns:a16="http://schemas.microsoft.com/office/drawing/2014/main" id="{0C3FCA85-B53A-7F4C-AB53-F1EC75BF44CA}"/>
              </a:ext>
            </a:extLst>
          </p:cNvPr>
          <p:cNvGrpSpPr/>
          <p:nvPr/>
        </p:nvGrpSpPr>
        <p:grpSpPr>
          <a:xfrm>
            <a:off x="485217" y="1828108"/>
            <a:ext cx="1852192" cy="1391510"/>
            <a:chOff x="939142" y="4141728"/>
            <a:chExt cx="1426497" cy="1208905"/>
          </a:xfrm>
        </p:grpSpPr>
        <p:sp>
          <p:nvSpPr>
            <p:cNvPr id="17" name="Rechteck 27">
              <a:extLst>
                <a:ext uri="{FF2B5EF4-FFF2-40B4-BE49-F238E27FC236}">
                  <a16:creationId xmlns:a16="http://schemas.microsoft.com/office/drawing/2014/main" id="{6C671F2D-743A-AB44-B238-0E7651CAFCBB}"/>
                </a:ext>
              </a:extLst>
            </p:cNvPr>
            <p:cNvSpPr/>
            <p:nvPr/>
          </p:nvSpPr>
          <p:spPr bwMode="gray">
            <a:xfrm>
              <a:off x="939142" y="4141728"/>
              <a:ext cx="1426497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DC3758E-14CD-994E-A6E2-666DCB2E31E3}"/>
                </a:ext>
              </a:extLst>
            </p:cNvPr>
            <p:cNvSpPr txBox="1"/>
            <p:nvPr/>
          </p:nvSpPr>
          <p:spPr>
            <a:xfrm>
              <a:off x="1115563" y="4505071"/>
              <a:ext cx="943113" cy="432277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lv-LV" sz="1200" b="1" i="0" u="none" strike="noStrike" cap="none" spc="0" normalizeH="0" baseline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Komplicēta</a:t>
              </a:r>
              <a:r>
                <a:rPr kumimoji="0" lang="lv-LV" sz="1200" b="1" i="0" u="none" strike="noStrike" cap="none" spc="0" normalizeH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 pārmaiņu vadība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19" name="Rechteck 28">
            <a:extLst>
              <a:ext uri="{FF2B5EF4-FFF2-40B4-BE49-F238E27FC236}">
                <a16:creationId xmlns:a16="http://schemas.microsoft.com/office/drawing/2014/main" id="{B013C900-E243-4549-BDD9-A98546BAAEFD}"/>
              </a:ext>
            </a:extLst>
          </p:cNvPr>
          <p:cNvSpPr/>
          <p:nvPr/>
        </p:nvSpPr>
        <p:spPr bwMode="gray">
          <a:xfrm>
            <a:off x="2135368" y="1828108"/>
            <a:ext cx="1864285" cy="1391510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spcAft>
                <a:spcPts val="600"/>
              </a:spcAft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&gt; 900 grāmatvežu</a:t>
            </a:r>
          </a:p>
          <a:p>
            <a:pPr>
              <a:spcAft>
                <a:spcPts val="600"/>
              </a:spcAft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plašs ieinteresēto personu loks &gt; 2000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21" name="Rechteck 27">
            <a:extLst>
              <a:ext uri="{FF2B5EF4-FFF2-40B4-BE49-F238E27FC236}">
                <a16:creationId xmlns:a16="http://schemas.microsoft.com/office/drawing/2014/main" id="{059D5FB9-6C60-2248-B012-2D21513DAC6A}"/>
              </a:ext>
            </a:extLst>
          </p:cNvPr>
          <p:cNvSpPr/>
          <p:nvPr/>
        </p:nvSpPr>
        <p:spPr bwMode="gray">
          <a:xfrm>
            <a:off x="485216" y="3462544"/>
            <a:ext cx="1846896" cy="1385649"/>
          </a:xfrm>
          <a:prstGeom prst="roundRect">
            <a:avLst>
              <a:gd name="adj" fmla="val 5097"/>
            </a:avLst>
          </a:prstGeom>
          <a:noFill/>
          <a:ln w="12700" cap="rnd">
            <a:solidFill>
              <a:srgbClr val="E57100"/>
            </a:solidFill>
            <a:prstDash val="lgDash"/>
            <a:miter lim="800000"/>
            <a:headEnd/>
            <a:tailEnd/>
          </a:ln>
          <a:effectLst/>
        </p:spPr>
        <p:txBody>
          <a:bodyPr lIns="71934" tIns="0" rIns="35967" bIns="0" anchor="ctr" anchorCtr="0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D7D7D"/>
              </a:buClr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1B6C"/>
              </a:solidFill>
              <a:effectLst/>
              <a:uLnTx/>
              <a:uFillTx/>
              <a:latin typeface="+mj-lt"/>
              <a:ea typeface="Verdana" panose="020B0604030504040204" pitchFamily="34" charset="0"/>
              <a:sym typeface="Century Gothic"/>
            </a:endParaRPr>
          </a:p>
        </p:txBody>
      </p:sp>
      <p:sp>
        <p:nvSpPr>
          <p:cNvPr id="23" name="Rechteck 28">
            <a:extLst>
              <a:ext uri="{FF2B5EF4-FFF2-40B4-BE49-F238E27FC236}">
                <a16:creationId xmlns:a16="http://schemas.microsoft.com/office/drawing/2014/main" id="{AA3B8376-9744-9348-9DD6-205222BD7689}"/>
              </a:ext>
            </a:extLst>
          </p:cNvPr>
          <p:cNvSpPr/>
          <p:nvPr/>
        </p:nvSpPr>
        <p:spPr bwMode="gray">
          <a:xfrm>
            <a:off x="2165596" y="3462544"/>
            <a:ext cx="1834057" cy="1385649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Standartizēto procesu izveide</a:t>
            </a:r>
          </a:p>
          <a:p>
            <a:pPr>
              <a:buClr>
                <a:srgbClr val="000000"/>
              </a:buClr>
            </a:pPr>
            <a:endParaRPr lang="lv-LV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regulāras individuālas tikšanās ar iestādēm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grpSp>
        <p:nvGrpSpPr>
          <p:cNvPr id="24" name="Group 27">
            <a:extLst>
              <a:ext uri="{FF2B5EF4-FFF2-40B4-BE49-F238E27FC236}">
                <a16:creationId xmlns:a16="http://schemas.microsoft.com/office/drawing/2014/main" id="{68E00E84-F900-6449-BA3D-2916FF16A906}"/>
              </a:ext>
            </a:extLst>
          </p:cNvPr>
          <p:cNvGrpSpPr/>
          <p:nvPr/>
        </p:nvGrpSpPr>
        <p:grpSpPr>
          <a:xfrm>
            <a:off x="485218" y="5132397"/>
            <a:ext cx="2129320" cy="1408442"/>
            <a:chOff x="950193" y="4141728"/>
            <a:chExt cx="1415447" cy="1208905"/>
          </a:xfrm>
        </p:grpSpPr>
        <p:sp>
          <p:nvSpPr>
            <p:cNvPr id="25" name="Rechteck 27">
              <a:extLst>
                <a:ext uri="{FF2B5EF4-FFF2-40B4-BE49-F238E27FC236}">
                  <a16:creationId xmlns:a16="http://schemas.microsoft.com/office/drawing/2014/main" id="{3C49101F-392F-BB40-AED9-B0B437E66C85}"/>
                </a:ext>
              </a:extLst>
            </p:cNvPr>
            <p:cNvSpPr/>
            <p:nvPr/>
          </p:nvSpPr>
          <p:spPr bwMode="gray">
            <a:xfrm>
              <a:off x="950193" y="4141728"/>
              <a:ext cx="1415447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140B81D-760C-6C47-856B-7EAC5FF722FA}"/>
                </a:ext>
              </a:extLst>
            </p:cNvPr>
            <p:cNvSpPr txBox="1"/>
            <p:nvPr/>
          </p:nvSpPr>
          <p:spPr>
            <a:xfrm>
              <a:off x="1002528" y="4428416"/>
              <a:ext cx="1018901" cy="585584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 Datu integritāte- dažādi klasifikatori, procesi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27" name="Rechteck 28">
            <a:extLst>
              <a:ext uri="{FF2B5EF4-FFF2-40B4-BE49-F238E27FC236}">
                <a16:creationId xmlns:a16="http://schemas.microsoft.com/office/drawing/2014/main" id="{14E12D14-F7F2-6D4F-B410-C41C8953DE28}"/>
              </a:ext>
            </a:extLst>
          </p:cNvPr>
          <p:cNvSpPr/>
          <p:nvPr/>
        </p:nvSpPr>
        <p:spPr bwMode="gray">
          <a:xfrm>
            <a:off x="2200722" y="5132397"/>
            <a:ext cx="1724327" cy="1408442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datu </a:t>
            </a:r>
            <a:r>
              <a:rPr lang="lv-LV" sz="1200" b="1" kern="0" dirty="0" err="1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pārneses</a:t>
            </a:r>
            <a:b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</a:b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un inventarizācija ļoti īsos termiņos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C3758E-14CD-994E-A6E2-666DCB2E31E3}"/>
              </a:ext>
            </a:extLst>
          </p:cNvPr>
          <p:cNvSpPr txBox="1"/>
          <p:nvPr/>
        </p:nvSpPr>
        <p:spPr>
          <a:xfrm>
            <a:off x="595325" y="3589054"/>
            <a:ext cx="1542086" cy="10515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lv-LV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rPr>
              <a:t>Pirms reformas</a:t>
            </a:r>
            <a:br>
              <a:rPr kumimoji="0" lang="lv-LV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rPr>
            </a:br>
            <a:r>
              <a:rPr kumimoji="0" lang="lv-LV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rPr>
              <a:t>nav standartizētu procesu, sistēmas projektējums, vienotas konfigurācijas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1B6C"/>
              </a:solidFill>
              <a:effectLst/>
              <a:uFillTx/>
              <a:latin typeface="+mj-lt"/>
              <a:ea typeface="Verdana" panose="020B0604030504040204" pitchFamily="34" charset="0"/>
              <a:sym typeface="Century Gothic"/>
            </a:endParaRPr>
          </a:p>
        </p:txBody>
      </p:sp>
      <p:sp>
        <p:nvSpPr>
          <p:cNvPr id="30" name="Rechteck 27">
            <a:extLst>
              <a:ext uri="{FF2B5EF4-FFF2-40B4-BE49-F238E27FC236}">
                <a16:creationId xmlns:a16="http://schemas.microsoft.com/office/drawing/2014/main" id="{059D5FB9-6C60-2248-B012-2D21513DAC6A}"/>
              </a:ext>
            </a:extLst>
          </p:cNvPr>
          <p:cNvSpPr/>
          <p:nvPr/>
        </p:nvSpPr>
        <p:spPr bwMode="gray">
          <a:xfrm>
            <a:off x="7986244" y="5150959"/>
            <a:ext cx="1971349" cy="1385648"/>
          </a:xfrm>
          <a:prstGeom prst="roundRect">
            <a:avLst>
              <a:gd name="adj" fmla="val 5097"/>
            </a:avLst>
          </a:prstGeom>
          <a:noFill/>
          <a:ln w="12700" cap="rnd">
            <a:solidFill>
              <a:srgbClr val="E57100"/>
            </a:solidFill>
            <a:prstDash val="lgDash"/>
            <a:miter lim="800000"/>
            <a:headEnd/>
            <a:tailEnd/>
          </a:ln>
          <a:effectLst/>
        </p:spPr>
        <p:txBody>
          <a:bodyPr lIns="71934" tIns="0" rIns="35967" bIns="0" anchor="ctr" anchorCtr="0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D7D7D"/>
              </a:buClr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rgbClr val="001B6C"/>
              </a:solidFill>
              <a:effectLst/>
              <a:uLnTx/>
              <a:uFillTx/>
              <a:latin typeface="+mj-lt"/>
              <a:ea typeface="Verdana" panose="020B0604030504040204" pitchFamily="34" charset="0"/>
              <a:sym typeface="Century Gothic"/>
            </a:endParaRPr>
          </a:p>
        </p:txBody>
      </p:sp>
      <p:sp>
        <p:nvSpPr>
          <p:cNvPr id="32" name="Rechteck 28">
            <a:extLst>
              <a:ext uri="{FF2B5EF4-FFF2-40B4-BE49-F238E27FC236}">
                <a16:creationId xmlns:a16="http://schemas.microsoft.com/office/drawing/2014/main" id="{AA3B8376-9744-9348-9DD6-205222BD7689}"/>
              </a:ext>
            </a:extLst>
          </p:cNvPr>
          <p:cNvSpPr/>
          <p:nvPr/>
        </p:nvSpPr>
        <p:spPr bwMode="gray">
          <a:xfrm>
            <a:off x="9715301" y="5155615"/>
            <a:ext cx="1605562" cy="1380991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normatīvo aktu izmaiņu apjoms īsos termiņos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DC3758E-14CD-994E-A6E2-666DCB2E31E3}"/>
              </a:ext>
            </a:extLst>
          </p:cNvPr>
          <p:cNvSpPr txBox="1"/>
          <p:nvPr/>
        </p:nvSpPr>
        <p:spPr>
          <a:xfrm>
            <a:off x="8020911" y="5087353"/>
            <a:ext cx="1697073" cy="1364476"/>
          </a:xfrm>
          <a:prstGeom prst="rect">
            <a:avLst/>
          </a:prstGeom>
          <a:noFill/>
          <a:ln w="12700" cap="flat">
            <a:noFill/>
            <a:prstDash val="lg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hangingPunct="0">
              <a:spcBef>
                <a:spcPts val="1000"/>
              </a:spcBef>
            </a:pPr>
            <a:r>
              <a:rPr kumimoji="0" lang="lv-LV" sz="1200" b="1" i="0" u="none" strike="noStrike" cap="none" spc="0" normalizeH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rPr>
              <a:t> </a:t>
            </a:r>
            <a:r>
              <a:rPr lang="lv-LV" sz="12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sym typeface="Century Gothic"/>
              </a:rPr>
              <a:t>Normatīvo aktu grozījumi un jauna normatīvā regulējuma izstrāde</a:t>
            </a:r>
            <a:endParaRPr kumimoji="0" lang="lv-LV" sz="1200" b="1" i="0" u="none" strike="noStrike" cap="none" spc="0" normalizeH="0" dirty="0">
              <a:ln>
                <a:noFill/>
              </a:ln>
              <a:solidFill>
                <a:srgbClr val="001B6C"/>
              </a:solidFill>
              <a:effectLst/>
              <a:uFillTx/>
              <a:latin typeface="+mj-lt"/>
              <a:ea typeface="Verdana" panose="020B0604030504040204" pitchFamily="34" charset="0"/>
              <a:sym typeface="Century Gothic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lv-LV" sz="1200" b="1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sym typeface="Century Gothic"/>
              </a:rPr>
              <a:t>Izmaiņas iestāžu iekšējo normatīvo aktos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1B6C"/>
              </a:solidFill>
              <a:effectLst/>
              <a:uFillTx/>
              <a:latin typeface="+mj-lt"/>
              <a:ea typeface="Verdana" panose="020B0604030504040204" pitchFamily="34" charset="0"/>
              <a:sym typeface="Century Gothic"/>
            </a:endParaRPr>
          </a:p>
        </p:txBody>
      </p:sp>
      <p:grpSp>
        <p:nvGrpSpPr>
          <p:cNvPr id="34" name="Group 41">
            <a:extLst>
              <a:ext uri="{FF2B5EF4-FFF2-40B4-BE49-F238E27FC236}">
                <a16:creationId xmlns:a16="http://schemas.microsoft.com/office/drawing/2014/main" id="{794248C9-3E5C-4431-B1AA-622591871442}"/>
              </a:ext>
            </a:extLst>
          </p:cNvPr>
          <p:cNvGrpSpPr/>
          <p:nvPr/>
        </p:nvGrpSpPr>
        <p:grpSpPr>
          <a:xfrm>
            <a:off x="4352594" y="1841930"/>
            <a:ext cx="1649746" cy="1338847"/>
            <a:chOff x="994039" y="4141728"/>
            <a:chExt cx="1371600" cy="1208905"/>
          </a:xfrm>
        </p:grpSpPr>
        <p:sp>
          <p:nvSpPr>
            <p:cNvPr id="35" name="Rechteck 27">
              <a:extLst>
                <a:ext uri="{FF2B5EF4-FFF2-40B4-BE49-F238E27FC236}">
                  <a16:creationId xmlns:a16="http://schemas.microsoft.com/office/drawing/2014/main" id="{02F67051-19C0-1754-A733-B0ED42A2DB77}"/>
                </a:ext>
              </a:extLst>
            </p:cNvPr>
            <p:cNvSpPr/>
            <p:nvPr/>
          </p:nvSpPr>
          <p:spPr bwMode="gray">
            <a:xfrm>
              <a:off x="994039" y="4141728"/>
              <a:ext cx="1371600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574C512-DBC5-3924-3C22-B1DDF79A820C}"/>
                </a:ext>
              </a:extLst>
            </p:cNvPr>
            <p:cNvSpPr txBox="1"/>
            <p:nvPr/>
          </p:nvSpPr>
          <p:spPr>
            <a:xfrm>
              <a:off x="1047871" y="4380723"/>
              <a:ext cx="1263935" cy="616023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/>
                  <a:cs typeface="Arial"/>
                  <a:sym typeface="Century Gothic"/>
                </a:rPr>
                <a:t>Apjomīgi iepirkumi vienlaicīgi ar reformas darbu vadību 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/>
                <a:cs typeface="Arial"/>
                <a:sym typeface="Century Gothic"/>
              </a:endParaRPr>
            </a:p>
          </p:txBody>
        </p:sp>
      </p:grpSp>
      <p:sp>
        <p:nvSpPr>
          <p:cNvPr id="37" name="Rechteck 28">
            <a:extLst>
              <a:ext uri="{FF2B5EF4-FFF2-40B4-BE49-F238E27FC236}">
                <a16:creationId xmlns:a16="http://schemas.microsoft.com/office/drawing/2014/main" id="{8C939DD5-226C-3288-2012-3B90417C1513}"/>
              </a:ext>
            </a:extLst>
          </p:cNvPr>
          <p:cNvSpPr/>
          <p:nvPr/>
        </p:nvSpPr>
        <p:spPr bwMode="gray">
          <a:xfrm>
            <a:off x="5992189" y="1842978"/>
            <a:ext cx="1649746" cy="1338846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&gt; 10 i</a:t>
            </a: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epirkumu procedūras</a:t>
            </a:r>
          </a:p>
        </p:txBody>
      </p:sp>
      <p:sp>
        <p:nvSpPr>
          <p:cNvPr id="38" name="Oval 7">
            <a:extLst>
              <a:ext uri="{FF2B5EF4-FFF2-40B4-BE49-F238E27FC236}">
                <a16:creationId xmlns:a16="http://schemas.microsoft.com/office/drawing/2014/main" id="{3C22A305-8A7D-F3DD-81DA-D1220C18801C}"/>
              </a:ext>
            </a:extLst>
          </p:cNvPr>
          <p:cNvSpPr/>
          <p:nvPr/>
        </p:nvSpPr>
        <p:spPr>
          <a:xfrm>
            <a:off x="330362" y="1759301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9">
            <a:extLst>
              <a:ext uri="{FF2B5EF4-FFF2-40B4-BE49-F238E27FC236}">
                <a16:creationId xmlns:a16="http://schemas.microsoft.com/office/drawing/2014/main" id="{5FF9F536-9876-222E-9FB8-5A420D93EB22}"/>
              </a:ext>
            </a:extLst>
          </p:cNvPr>
          <p:cNvSpPr/>
          <p:nvPr/>
        </p:nvSpPr>
        <p:spPr>
          <a:xfrm>
            <a:off x="4196177" y="1759301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10">
            <a:extLst>
              <a:ext uri="{FF2B5EF4-FFF2-40B4-BE49-F238E27FC236}">
                <a16:creationId xmlns:a16="http://schemas.microsoft.com/office/drawing/2014/main" id="{F36C442D-B668-9062-045D-E26C7A6303F9}"/>
              </a:ext>
            </a:extLst>
          </p:cNvPr>
          <p:cNvGrpSpPr/>
          <p:nvPr/>
        </p:nvGrpSpPr>
        <p:grpSpPr>
          <a:xfrm>
            <a:off x="7881035" y="1839136"/>
            <a:ext cx="1970929" cy="1407238"/>
            <a:chOff x="994039" y="4141728"/>
            <a:chExt cx="1371600" cy="1208905"/>
          </a:xfrm>
        </p:grpSpPr>
        <p:sp>
          <p:nvSpPr>
            <p:cNvPr id="41" name="Rechteck 27">
              <a:extLst>
                <a:ext uri="{FF2B5EF4-FFF2-40B4-BE49-F238E27FC236}">
                  <a16:creationId xmlns:a16="http://schemas.microsoft.com/office/drawing/2014/main" id="{058CE218-F529-9143-2F13-2BDD780FD6C9}"/>
                </a:ext>
              </a:extLst>
            </p:cNvPr>
            <p:cNvSpPr/>
            <p:nvPr/>
          </p:nvSpPr>
          <p:spPr bwMode="gray">
            <a:xfrm>
              <a:off x="994039" y="4141728"/>
              <a:ext cx="1371600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F1B2C7E-CD3F-E509-E88C-6B953D1DAF89}"/>
                </a:ext>
              </a:extLst>
            </p:cNvPr>
            <p:cNvSpPr txBox="1"/>
            <p:nvPr/>
          </p:nvSpPr>
          <p:spPr>
            <a:xfrm>
              <a:off x="1157644" y="4399130"/>
              <a:ext cx="939153" cy="586085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Atšķirīgs </a:t>
              </a:r>
              <a:r>
                <a:rPr lang="lv-LV" sz="1200" b="1" dirty="0" err="1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digitalizācijas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 līmenis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43" name="Rechteck 28">
            <a:extLst>
              <a:ext uri="{FF2B5EF4-FFF2-40B4-BE49-F238E27FC236}">
                <a16:creationId xmlns:a16="http://schemas.microsoft.com/office/drawing/2014/main" id="{5871FB5D-02D9-3BD3-BF0F-1C5AE8995DCE}"/>
              </a:ext>
            </a:extLst>
          </p:cNvPr>
          <p:cNvSpPr/>
          <p:nvPr/>
        </p:nvSpPr>
        <p:spPr bwMode="gray">
          <a:xfrm>
            <a:off x="9634470" y="1839136"/>
            <a:ext cx="1686393" cy="1407238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nav </a:t>
            </a:r>
            <a:r>
              <a:rPr lang="lv-LV" sz="1200" b="1" kern="0" dirty="0" err="1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metarēķinu</a:t>
            </a: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 mod., elektroniskās inv.,</a:t>
            </a:r>
            <a:b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</a:br>
            <a:b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&gt;30% atvaļinājumi nav caur pašapkalpošanos utt.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45">
            <a:extLst>
              <a:ext uri="{FF2B5EF4-FFF2-40B4-BE49-F238E27FC236}">
                <a16:creationId xmlns:a16="http://schemas.microsoft.com/office/drawing/2014/main" id="{F3700EC2-52ED-7F26-9A42-0C05A9A6BA46}"/>
              </a:ext>
            </a:extLst>
          </p:cNvPr>
          <p:cNvSpPr/>
          <p:nvPr/>
        </p:nvSpPr>
        <p:spPr>
          <a:xfrm>
            <a:off x="4236372" y="3378057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5.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0">
            <a:extLst>
              <a:ext uri="{FF2B5EF4-FFF2-40B4-BE49-F238E27FC236}">
                <a16:creationId xmlns:a16="http://schemas.microsoft.com/office/drawing/2014/main" id="{2B7605B3-AA82-A56C-A904-1DF196EDC15D}"/>
              </a:ext>
            </a:extLst>
          </p:cNvPr>
          <p:cNvSpPr/>
          <p:nvPr/>
        </p:nvSpPr>
        <p:spPr>
          <a:xfrm>
            <a:off x="7758520" y="1759301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46">
            <a:extLst>
              <a:ext uri="{FF2B5EF4-FFF2-40B4-BE49-F238E27FC236}">
                <a16:creationId xmlns:a16="http://schemas.microsoft.com/office/drawing/2014/main" id="{713377FB-246C-64C9-314F-5CDD49790A16}"/>
              </a:ext>
            </a:extLst>
          </p:cNvPr>
          <p:cNvSpPr/>
          <p:nvPr/>
        </p:nvSpPr>
        <p:spPr>
          <a:xfrm>
            <a:off x="330362" y="3378057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oup 47">
            <a:extLst>
              <a:ext uri="{FF2B5EF4-FFF2-40B4-BE49-F238E27FC236}">
                <a16:creationId xmlns:a16="http://schemas.microsoft.com/office/drawing/2014/main" id="{CDD3E56E-2F1B-8590-32E8-EEF23502C327}"/>
              </a:ext>
            </a:extLst>
          </p:cNvPr>
          <p:cNvGrpSpPr/>
          <p:nvPr/>
        </p:nvGrpSpPr>
        <p:grpSpPr>
          <a:xfrm>
            <a:off x="7881036" y="3458763"/>
            <a:ext cx="2038134" cy="1389430"/>
            <a:chOff x="994039" y="4141728"/>
            <a:chExt cx="1371600" cy="1208905"/>
          </a:xfrm>
        </p:grpSpPr>
        <p:sp>
          <p:nvSpPr>
            <p:cNvPr id="48" name="Rechteck 27">
              <a:extLst>
                <a:ext uri="{FF2B5EF4-FFF2-40B4-BE49-F238E27FC236}">
                  <a16:creationId xmlns:a16="http://schemas.microsoft.com/office/drawing/2014/main" id="{43C96A95-A522-722D-4633-87F46EF4FAE9}"/>
                </a:ext>
              </a:extLst>
            </p:cNvPr>
            <p:cNvSpPr/>
            <p:nvPr/>
          </p:nvSpPr>
          <p:spPr bwMode="gray">
            <a:xfrm>
              <a:off x="994039" y="4141728"/>
              <a:ext cx="1371600" cy="1208905"/>
            </a:xfrm>
            <a:prstGeom prst="roundRect">
              <a:avLst>
                <a:gd name="adj" fmla="val 5097"/>
              </a:avLst>
            </a:prstGeom>
            <a:noFill/>
            <a:ln w="12700" cap="rnd">
              <a:solidFill>
                <a:srgbClr val="E57100"/>
              </a:solidFill>
              <a:prstDash val="lgDash"/>
              <a:miter lim="800000"/>
              <a:headEnd/>
              <a:tailEnd/>
            </a:ln>
            <a:effectLst/>
          </p:spPr>
          <p:txBody>
            <a:bodyPr lIns="71934" tIns="0" rIns="35967" bIns="0" anchor="ctr" anchorCtr="0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7D7D7D"/>
                </a:buClr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1B6C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AC7B8E1-FF47-C4D4-C3F2-E0844175CF92}"/>
                </a:ext>
              </a:extLst>
            </p:cNvPr>
            <p:cNvSpPr txBox="1"/>
            <p:nvPr/>
          </p:nvSpPr>
          <p:spPr>
            <a:xfrm>
              <a:off x="1115565" y="4330220"/>
              <a:ext cx="928258" cy="754269"/>
            </a:xfrm>
            <a:prstGeom prst="rect">
              <a:avLst/>
            </a:prstGeom>
            <a:noFill/>
            <a:ln w="12700" cap="flat">
              <a:noFill/>
              <a:prstDash val="lgDash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Pirms reformas nav </a:t>
              </a:r>
              <a:r>
                <a:rPr kumimoji="0" lang="lv-LV" sz="1200" b="1" i="0" u="none" strike="noStrike" cap="none" spc="0" normalizeH="0" dirty="0">
                  <a:ln>
                    <a:noFill/>
                  </a:ln>
                  <a:solidFill>
                    <a:srgbClr val="001B6C"/>
                  </a:solidFill>
                  <a:effectLst/>
                  <a:uFillTx/>
                  <a:latin typeface="+mj-lt"/>
                  <a:ea typeface="Verdana" panose="020B0604030504040204" pitchFamily="34" charset="0"/>
                  <a:sym typeface="Century Gothic"/>
                </a:rPr>
                <a:t> gatava infrastruktūra </a:t>
              </a:r>
              <a:r>
                <a:rPr lang="lv-LV" sz="1200" b="1" dirty="0">
                  <a:solidFill>
                    <a:srgbClr val="001B6C"/>
                  </a:solidFill>
                  <a:latin typeface="+mj-lt"/>
                  <a:ea typeface="Verdana" panose="020B0604030504040204" pitchFamily="34" charset="0"/>
                  <a:sym typeface="Century Gothic"/>
                </a:rPr>
                <a:t>pārņemšanai</a:t>
              </a:r>
              <a:endParaRPr kumimoji="0" lang="en-US" sz="1200" b="1" i="0" u="none" strike="noStrike" cap="none" spc="0" normalizeH="0" baseline="0" dirty="0">
                <a:ln>
                  <a:noFill/>
                </a:ln>
                <a:solidFill>
                  <a:srgbClr val="001B6C"/>
                </a:solidFill>
                <a:effectLst/>
                <a:uFillTx/>
                <a:latin typeface="+mj-lt"/>
                <a:ea typeface="Verdana" panose="020B0604030504040204" pitchFamily="34" charset="0"/>
                <a:sym typeface="Century Gothic"/>
              </a:endParaRPr>
            </a:p>
          </p:txBody>
        </p:sp>
      </p:grpSp>
      <p:sp>
        <p:nvSpPr>
          <p:cNvPr id="50" name="Rechteck 28">
            <a:extLst>
              <a:ext uri="{FF2B5EF4-FFF2-40B4-BE49-F238E27FC236}">
                <a16:creationId xmlns:a16="http://schemas.microsoft.com/office/drawing/2014/main" id="{D2A3DDE7-6D70-60AD-DC4D-0B4453664F62}"/>
              </a:ext>
            </a:extLst>
          </p:cNvPr>
          <p:cNvSpPr/>
          <p:nvPr/>
        </p:nvSpPr>
        <p:spPr bwMode="gray">
          <a:xfrm>
            <a:off x="9675007" y="3458763"/>
            <a:ext cx="1645856" cy="1389430"/>
          </a:xfrm>
          <a:prstGeom prst="roundRect">
            <a:avLst>
              <a:gd name="adj" fmla="val 5097"/>
            </a:avLst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buClr>
                <a:srgbClr val="000000"/>
              </a:buClr>
            </a:pPr>
            <a:r>
              <a:rPr lang="lv-LV" sz="1200" b="1" kern="0" dirty="0">
                <a:solidFill>
                  <a:srgbClr val="001B6C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  <a:sym typeface="Century Gothic"/>
              </a:rPr>
              <a:t>infrastruktūras plānošana un pāreja</a:t>
            </a:r>
            <a:endParaRPr lang="en-US" sz="1200" b="1" kern="0" dirty="0">
              <a:solidFill>
                <a:srgbClr val="001B6C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51" name="Oval 51">
            <a:extLst>
              <a:ext uri="{FF2B5EF4-FFF2-40B4-BE49-F238E27FC236}">
                <a16:creationId xmlns:a16="http://schemas.microsoft.com/office/drawing/2014/main" id="{F203BE3D-F5C9-0986-46E1-35E2A7F3C560}"/>
              </a:ext>
            </a:extLst>
          </p:cNvPr>
          <p:cNvSpPr/>
          <p:nvPr/>
        </p:nvSpPr>
        <p:spPr>
          <a:xfrm>
            <a:off x="7746501" y="3378057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6.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val 52">
            <a:extLst>
              <a:ext uri="{FF2B5EF4-FFF2-40B4-BE49-F238E27FC236}">
                <a16:creationId xmlns:a16="http://schemas.microsoft.com/office/drawing/2014/main" id="{A93402A4-2294-E783-ACD1-62A6C45CAF64}"/>
              </a:ext>
            </a:extLst>
          </p:cNvPr>
          <p:cNvSpPr/>
          <p:nvPr/>
        </p:nvSpPr>
        <p:spPr>
          <a:xfrm>
            <a:off x="330362" y="5049965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val 53">
            <a:extLst>
              <a:ext uri="{FF2B5EF4-FFF2-40B4-BE49-F238E27FC236}">
                <a16:creationId xmlns:a16="http://schemas.microsoft.com/office/drawing/2014/main" id="{65C080B8-444D-FBC9-3A5E-51A5D58BEF50}"/>
              </a:ext>
            </a:extLst>
          </p:cNvPr>
          <p:cNvSpPr/>
          <p:nvPr/>
        </p:nvSpPr>
        <p:spPr>
          <a:xfrm>
            <a:off x="4272781" y="5049965"/>
            <a:ext cx="585857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54">
            <a:extLst>
              <a:ext uri="{FF2B5EF4-FFF2-40B4-BE49-F238E27FC236}">
                <a16:creationId xmlns:a16="http://schemas.microsoft.com/office/drawing/2014/main" id="{0ACA0681-D250-69B7-F413-C840B8BA6C2F}"/>
              </a:ext>
            </a:extLst>
          </p:cNvPr>
          <p:cNvSpPr/>
          <p:nvPr/>
        </p:nvSpPr>
        <p:spPr>
          <a:xfrm>
            <a:off x="7758520" y="5049965"/>
            <a:ext cx="524782" cy="372058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>
                <a:solidFill>
                  <a:srgbClr val="001B6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9.</a:t>
            </a:r>
            <a:endParaRPr lang="en-US" sz="1600" b="1" dirty="0">
              <a:solidFill>
                <a:srgbClr val="001B6C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 bwMode="auto">
          <a:xfrm>
            <a:off x="2337409" y="303881"/>
            <a:ext cx="6883078" cy="10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703263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70326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3429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6pPr>
            <a:lvl7pPr marL="6858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7pPr>
            <a:lvl8pPr marL="10287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8pPr>
            <a:lvl9pPr marL="1371600" algn="ctr" defTabSz="703660" rtl="0" eaLnBrk="1" fontAlgn="base" hangingPunct="1">
              <a:spcBef>
                <a:spcPct val="0"/>
              </a:spcBef>
              <a:spcAft>
                <a:spcPct val="0"/>
              </a:spcAft>
              <a:defRPr sz="3375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pl-PL" sz="2800" u="sng" dirty="0">
                <a:solidFill>
                  <a:srgbClr val="001B6C"/>
                </a:solidFill>
                <a:uFill>
                  <a:solidFill>
                    <a:srgbClr val="E57100"/>
                  </a:solidFill>
                </a:uFill>
                <a:cs typeface="Arial" panose="020B0604020202020204" pitchFamily="34" charset="0"/>
              </a:rPr>
              <a:t>R</a:t>
            </a:r>
            <a:r>
              <a:rPr lang="lv-LV" altLang="pl-PL" sz="2800" dirty="0">
                <a:solidFill>
                  <a:srgbClr val="001B6C"/>
                </a:solidFill>
                <a:latin typeface="Verdana"/>
                <a:ea typeface="Verdana"/>
                <a:cs typeface="Arial"/>
              </a:rPr>
              <a:t>eformas raksturojums</a:t>
            </a:r>
            <a:br>
              <a:rPr lang="en-US" sz="2000" kern="0" dirty="0">
                <a:solidFill>
                  <a:schemeClr val="accent1"/>
                </a:solidFill>
              </a:rPr>
            </a:br>
            <a:endParaRPr lang="lv-LV" altLang="lv-LV" sz="2000" dirty="0">
              <a:solidFill>
                <a:srgbClr val="0122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015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Pielāgots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7E"/>
      </a:accent1>
      <a:accent2>
        <a:srgbClr val="BFBFBF"/>
      </a:accent2>
      <a:accent3>
        <a:srgbClr val="990033"/>
      </a:accent3>
      <a:accent4>
        <a:srgbClr val="FF8633"/>
      </a:accent4>
      <a:accent5>
        <a:srgbClr val="3D8739"/>
      </a:accent5>
      <a:accent6>
        <a:srgbClr val="820082"/>
      </a:accent6>
      <a:hlink>
        <a:srgbClr val="E57100"/>
      </a:hlink>
      <a:folHlink>
        <a:srgbClr val="3798B3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1B5596B205F848BF336B213810F9E5" ma:contentTypeVersion="10" ma:contentTypeDescription="Create a new document." ma:contentTypeScope="" ma:versionID="6f978b9c923e4d0d8a3f3dcab16ba06b">
  <xsd:schema xmlns:xsd="http://www.w3.org/2001/XMLSchema" xmlns:xs="http://www.w3.org/2001/XMLSchema" xmlns:p="http://schemas.microsoft.com/office/2006/metadata/properties" xmlns:ns2="0d19766e-26f3-4a82-b044-37afc6da0c11" xmlns:ns3="bd3a6412-2dfd-4ffd-8eae-d8fa5414ee95" targetNamespace="http://schemas.microsoft.com/office/2006/metadata/properties" ma:root="true" ma:fieldsID="cbdf6e94e51391658b568310d130cd12" ns2:_="" ns3:_="">
    <xsd:import namespace="0d19766e-26f3-4a82-b044-37afc6da0c11"/>
    <xsd:import namespace="bd3a6412-2dfd-4ffd-8eae-d8fa5414ee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9766e-26f3-4a82-b044-37afc6da0c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a6412-2dfd-4ffd-8eae-d8fa5414e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142F65-341B-4CE8-A4B1-D17A53507F4A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0d19766e-26f3-4a82-b044-37afc6da0c11"/>
    <ds:schemaRef ds:uri="http://purl.org/dc/elements/1.1/"/>
    <ds:schemaRef ds:uri="http://purl.org/dc/dcmitype/"/>
    <ds:schemaRef ds:uri="http://schemas.microsoft.com/office/infopath/2007/PartnerControls"/>
    <ds:schemaRef ds:uri="bd3a6412-2dfd-4ffd-8eae-d8fa5414ee9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E3E2836-D1A3-4DDB-8080-49E2F6D8E4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9C2048-3D63-4EF2-A129-901383B29B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19766e-26f3-4a82-b044-37afc6da0c11"/>
    <ds:schemaRef ds:uri="bd3a6412-2dfd-4ffd-8eae-d8fa5414e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</TotalTime>
  <Words>931</Words>
  <Application>Microsoft Office PowerPoint</Application>
  <PresentationFormat>Platekrāna</PresentationFormat>
  <Paragraphs>241</Paragraphs>
  <Slides>17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89_Prezentacija_templateLV</vt:lpstr>
      <vt:lpstr>Informatīvs seminārs</vt:lpstr>
      <vt:lpstr>Darba kārtība</vt:lpstr>
      <vt:lpstr>PowerPoint prezentācija</vt:lpstr>
      <vt:lpstr>PowerPoint prezentācija</vt:lpstr>
      <vt:lpstr>Reformas mērķi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Ieva Romanovska</cp:lastModifiedBy>
  <cp:revision>190</cp:revision>
  <dcterms:created xsi:type="dcterms:W3CDTF">2014-11-20T14:46:47Z</dcterms:created>
  <dcterms:modified xsi:type="dcterms:W3CDTF">2024-10-16T07:27:23Z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0x0101000C1B5596B205F848BF336B213810F9E5</vt:lpwstr>
  </property>
  <property fmtid="{D5CDD505-2E9C-101B-9397-08002B2CF9AE}" pid="5" name="_activity">
    <vt:lpwstr/>
  </property>
</Properties>
</file>